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 id="2147483722" r:id="rId2"/>
    <p:sldMasterId id="2147483716" r:id="rId3"/>
  </p:sldMasterIdLst>
  <p:notesMasterIdLst>
    <p:notesMasterId r:id="rId76"/>
  </p:notesMasterIdLst>
  <p:sldIdLst>
    <p:sldId id="257" r:id="rId4"/>
    <p:sldId id="494" r:id="rId5"/>
    <p:sldId id="493" r:id="rId6"/>
    <p:sldId id="424" r:id="rId7"/>
    <p:sldId id="393" r:id="rId8"/>
    <p:sldId id="394" r:id="rId9"/>
    <p:sldId id="395" r:id="rId10"/>
    <p:sldId id="449" r:id="rId11"/>
    <p:sldId id="450" r:id="rId12"/>
    <p:sldId id="452" r:id="rId13"/>
    <p:sldId id="451" r:id="rId14"/>
    <p:sldId id="453" r:id="rId15"/>
    <p:sldId id="454" r:id="rId16"/>
    <p:sldId id="486" r:id="rId17"/>
    <p:sldId id="455" r:id="rId18"/>
    <p:sldId id="456" r:id="rId19"/>
    <p:sldId id="482" r:id="rId20"/>
    <p:sldId id="457" r:id="rId21"/>
    <p:sldId id="458" r:id="rId22"/>
    <p:sldId id="483" r:id="rId23"/>
    <p:sldId id="492" r:id="rId24"/>
    <p:sldId id="490" r:id="rId25"/>
    <p:sldId id="491" r:id="rId26"/>
    <p:sldId id="487" r:id="rId27"/>
    <p:sldId id="488" r:id="rId28"/>
    <p:sldId id="489" r:id="rId29"/>
    <p:sldId id="397" r:id="rId30"/>
    <p:sldId id="459" r:id="rId31"/>
    <p:sldId id="460" r:id="rId32"/>
    <p:sldId id="461" r:id="rId33"/>
    <p:sldId id="462" r:id="rId34"/>
    <p:sldId id="463" r:id="rId35"/>
    <p:sldId id="464" r:id="rId36"/>
    <p:sldId id="465" r:id="rId37"/>
    <p:sldId id="466" r:id="rId38"/>
    <p:sldId id="467" r:id="rId39"/>
    <p:sldId id="430" r:id="rId40"/>
    <p:sldId id="398" r:id="rId41"/>
    <p:sldId id="428" r:id="rId42"/>
    <p:sldId id="469" r:id="rId43"/>
    <p:sldId id="471" r:id="rId44"/>
    <p:sldId id="472" r:id="rId45"/>
    <p:sldId id="473" r:id="rId46"/>
    <p:sldId id="484" r:id="rId47"/>
    <p:sldId id="474" r:id="rId48"/>
    <p:sldId id="475" r:id="rId49"/>
    <p:sldId id="476" r:id="rId50"/>
    <p:sldId id="477" r:id="rId51"/>
    <p:sldId id="478" r:id="rId52"/>
    <p:sldId id="479" r:id="rId53"/>
    <p:sldId id="481" r:id="rId54"/>
    <p:sldId id="468" r:id="rId55"/>
    <p:sldId id="480" r:id="rId56"/>
    <p:sldId id="429" r:id="rId57"/>
    <p:sldId id="407" r:id="rId58"/>
    <p:sldId id="408" r:id="rId59"/>
    <p:sldId id="409" r:id="rId60"/>
    <p:sldId id="411" r:id="rId61"/>
    <p:sldId id="410" r:id="rId62"/>
    <p:sldId id="431" r:id="rId63"/>
    <p:sldId id="412" r:id="rId64"/>
    <p:sldId id="446" r:id="rId65"/>
    <p:sldId id="444" r:id="rId66"/>
    <p:sldId id="416" r:id="rId67"/>
    <p:sldId id="417" r:id="rId68"/>
    <p:sldId id="448" r:id="rId69"/>
    <p:sldId id="447" r:id="rId70"/>
    <p:sldId id="423" r:id="rId71"/>
    <p:sldId id="425" r:id="rId72"/>
    <p:sldId id="421" r:id="rId73"/>
    <p:sldId id="434" r:id="rId74"/>
    <p:sldId id="422" r:id="rId75"/>
  </p:sldIdLst>
  <p:sldSz cx="9144000" cy="5143500" type="screen16x9"/>
  <p:notesSz cx="7099300" cy="10234613"/>
  <p:defaultTextStyle>
    <a:defPPr>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1E1"/>
    <a:srgbClr val="616365"/>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07" autoAdjust="0"/>
    <p:restoredTop sz="81070" autoAdjust="0"/>
  </p:normalViewPr>
  <p:slideViewPr>
    <p:cSldViewPr snapToGrid="0">
      <p:cViewPr varScale="1">
        <p:scale>
          <a:sx n="92" d="100"/>
          <a:sy n="92" d="100"/>
        </p:scale>
        <p:origin x="825" y="45"/>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52" d="100"/>
          <a:sy n="52" d="100"/>
        </p:scale>
        <p:origin x="-2246" y="-91"/>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6" Type="http://schemas.openxmlformats.org/officeDocument/2006/relationships/notesMaster" Target="notesMasters/notesMaster1.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theme" Target="theme/theme1.xml"/><Relationship Id="rId5" Type="http://schemas.openxmlformats.org/officeDocument/2006/relationships/slide" Target="slides/slide2.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s>
</file>

<file path=ppt/media/hdphoto1.wdp>
</file>

<file path=ppt/media/image1.png>
</file>

<file path=ppt/media/image11.gif>
</file>

<file path=ppt/media/image12.png>
</file>

<file path=ppt/media/image13.png>
</file>

<file path=ppt/media/image16.png>
</file>

<file path=ppt/media/image19.jpe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1.png>
</file>

<file path=ppt/media/image32.jpeg>
</file>

<file path=ppt/media/image33.gif>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6.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jpeg>
</file>

<file path=ppt/media/image7.png>
</file>

<file path=ppt/media/image8.jpe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37F1FB43-DA73-4E21-A0CA-90CBB28AEE7B}" type="datetimeFigureOut">
              <a:rPr lang="en-US" smtClean="0"/>
              <a:pPr/>
              <a:t>1/29/2017</a:t>
            </a:fld>
            <a:endParaRPr lang="en-US"/>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en-US"/>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B243FE85-7A34-4EB3-9164-856192A21249}" type="slidenum">
              <a:rPr lang="en-US" smtClean="0"/>
              <a:pPr/>
              <a:t>‹#›</a:t>
            </a:fld>
            <a:endParaRPr lang="en-US"/>
          </a:p>
        </p:txBody>
      </p:sp>
    </p:spTree>
    <p:extLst>
      <p:ext uri="{BB962C8B-B14F-4D97-AF65-F5344CB8AC3E}">
        <p14:creationId xmlns:p14="http://schemas.microsoft.com/office/powerpoint/2010/main" val="2862653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43FE85-7A34-4EB3-9164-856192A21249}" type="slidenum">
              <a:rPr lang="en-US" smtClean="0"/>
              <a:pPr/>
              <a:t>60</a:t>
            </a:fld>
            <a:endParaRPr lang="en-US"/>
          </a:p>
        </p:txBody>
      </p:sp>
    </p:spTree>
    <p:extLst>
      <p:ext uri="{BB962C8B-B14F-4D97-AF65-F5344CB8AC3E}">
        <p14:creationId xmlns:p14="http://schemas.microsoft.com/office/powerpoint/2010/main" val="1355152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43FE85-7A34-4EB3-9164-856192A21249}" type="slidenum">
              <a:rPr lang="en-US" smtClean="0"/>
              <a:pPr/>
              <a:t>61</a:t>
            </a:fld>
            <a:endParaRPr lang="en-US"/>
          </a:p>
        </p:txBody>
      </p:sp>
    </p:spTree>
    <p:extLst>
      <p:ext uri="{BB962C8B-B14F-4D97-AF65-F5344CB8AC3E}">
        <p14:creationId xmlns:p14="http://schemas.microsoft.com/office/powerpoint/2010/main" val="3912131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 people, mostly technicians,</a:t>
            </a:r>
            <a:r>
              <a:rPr lang="en-US" baseline="0" dirty="0" smtClean="0"/>
              <a:t> 1 </a:t>
            </a:r>
            <a:r>
              <a:rPr lang="en-US" dirty="0" smtClean="0"/>
              <a:t>postdoc</a:t>
            </a:r>
          </a:p>
          <a:p>
            <a:r>
              <a:rPr lang="en-US" dirty="0" smtClean="0"/>
              <a:t>Collaborations with </a:t>
            </a:r>
            <a:r>
              <a:rPr lang="en-US" smtClean="0"/>
              <a:t>other groups</a:t>
            </a:r>
            <a:endParaRPr lang="en-US" dirty="0"/>
          </a:p>
        </p:txBody>
      </p:sp>
      <p:sp>
        <p:nvSpPr>
          <p:cNvPr id="4" name="Slide Number Placeholder 3"/>
          <p:cNvSpPr>
            <a:spLocks noGrp="1"/>
          </p:cNvSpPr>
          <p:nvPr>
            <p:ph type="sldNum" sz="quarter" idx="10"/>
          </p:nvPr>
        </p:nvSpPr>
        <p:spPr/>
        <p:txBody>
          <a:bodyPr/>
          <a:lstStyle/>
          <a:p>
            <a:fld id="{B243FE85-7A34-4EB3-9164-856192A21249}" type="slidenum">
              <a:rPr lang="en-US" smtClean="0"/>
              <a:pPr/>
              <a:t>71</a:t>
            </a:fld>
            <a:endParaRPr lang="en-US"/>
          </a:p>
        </p:txBody>
      </p:sp>
    </p:spTree>
    <p:extLst>
      <p:ext uri="{BB962C8B-B14F-4D97-AF65-F5344CB8AC3E}">
        <p14:creationId xmlns:p14="http://schemas.microsoft.com/office/powerpoint/2010/main" val="421831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Layout">
    <p:spTree>
      <p:nvGrpSpPr>
        <p:cNvPr id="1" name=""/>
        <p:cNvGrpSpPr/>
        <p:nvPr/>
      </p:nvGrpSpPr>
      <p:grpSpPr>
        <a:xfrm>
          <a:off x="0" y="0"/>
          <a:ext cx="0" cy="0"/>
          <a:chOff x="0" y="0"/>
          <a:chExt cx="0" cy="0"/>
        </a:xfrm>
      </p:grpSpPr>
      <p:sp>
        <p:nvSpPr>
          <p:cNvPr id="7"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a:p>
        </p:txBody>
      </p:sp>
      <p:sp>
        <p:nvSpPr>
          <p:cNvPr id="2" name="Title 1"/>
          <p:cNvSpPr>
            <a:spLocks noGrp="1"/>
          </p:cNvSpPr>
          <p:nvPr>
            <p:ph type="title"/>
          </p:nvPr>
        </p:nvSpPr>
        <p:spPr>
          <a:xfrm>
            <a:off x="457200" y="206375"/>
            <a:ext cx="8229600" cy="857250"/>
          </a:xfrm>
          <a:prstGeom prst="rect">
            <a:avLst/>
          </a:prstGeo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77539820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870417" y="1890439"/>
            <a:ext cx="7622275" cy="857250"/>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dirty="0"/>
          </a:p>
        </p:txBody>
      </p:sp>
    </p:spTree>
    <p:extLst>
      <p:ext uri="{BB962C8B-B14F-4D97-AF65-F5344CB8AC3E}">
        <p14:creationId xmlns:p14="http://schemas.microsoft.com/office/powerpoint/2010/main" val="164156139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74097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age Layout">
    <p:spTree>
      <p:nvGrpSpPr>
        <p:cNvPr id="1" name=""/>
        <p:cNvGrpSpPr/>
        <p:nvPr/>
      </p:nvGrpSpPr>
      <p:grpSpPr>
        <a:xfrm>
          <a:off x="0" y="0"/>
          <a:ext cx="0" cy="0"/>
          <a:chOff x="0" y="0"/>
          <a:chExt cx="0" cy="0"/>
        </a:xfrm>
      </p:grpSpPr>
      <p:sp>
        <p:nvSpPr>
          <p:cNvPr id="7"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a:p>
        </p:txBody>
      </p:sp>
      <p:sp>
        <p:nvSpPr>
          <p:cNvPr id="2" name="Title 1"/>
          <p:cNvSpPr>
            <a:spLocks noGrp="1"/>
          </p:cNvSpPr>
          <p:nvPr>
            <p:ph type="title"/>
          </p:nvPr>
        </p:nvSpPr>
        <p:spPr>
          <a:xfrm>
            <a:off x="457200" y="206375"/>
            <a:ext cx="8229600" cy="857250"/>
          </a:xfrm>
          <a:prstGeom prst="rect">
            <a:avLst/>
          </a:prstGeo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06723211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age Layout with footer">
    <p:spTree>
      <p:nvGrpSpPr>
        <p:cNvPr id="1" name=""/>
        <p:cNvGrpSpPr/>
        <p:nvPr/>
      </p:nvGrpSpPr>
      <p:grpSpPr>
        <a:xfrm>
          <a:off x="0" y="0"/>
          <a:ext cx="0" cy="0"/>
          <a:chOff x="0" y="0"/>
          <a:chExt cx="0" cy="0"/>
        </a:xfrm>
      </p:grpSpPr>
      <p:sp>
        <p:nvSpPr>
          <p:cNvPr id="7"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a:p>
        </p:txBody>
      </p:sp>
      <p:sp>
        <p:nvSpPr>
          <p:cNvPr id="10" name="Title 9"/>
          <p:cNvSpPr>
            <a:spLocks noGrp="1"/>
          </p:cNvSpPr>
          <p:nvPr>
            <p:ph type="title"/>
          </p:nvPr>
        </p:nvSpPr>
        <p:spPr>
          <a:xfrm>
            <a:off x="457200" y="206375"/>
            <a:ext cx="8229600" cy="857250"/>
          </a:xfrm>
          <a:prstGeom prst="rect">
            <a:avLst/>
          </a:prstGeo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7681232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70383"/>
            <a:ext cx="9144000" cy="857250"/>
          </a:xfrm>
          <a:prstGeom prst="rect">
            <a:avLst/>
          </a:prstGeom>
        </p:spPr>
        <p:txBody>
          <a:bodyPr/>
          <a:lstStyle>
            <a:lvl1pPr>
              <a:defRPr lang="it-IT" sz="4000"/>
            </a:lvl1pPr>
          </a:lstStyle>
          <a:p>
            <a:pPr lvl="0"/>
            <a:r>
              <a:rPr lang="en-US" smtClean="0"/>
              <a:t>Click to edit Master title style</a:t>
            </a:r>
            <a:endParaRPr lang="it-IT"/>
          </a:p>
        </p:txBody>
      </p:sp>
      <p:sp>
        <p:nvSpPr>
          <p:cNvPr id="3" name="Content Placeholder 2"/>
          <p:cNvSpPr>
            <a:spLocks noGrp="1"/>
          </p:cNvSpPr>
          <p:nvPr>
            <p:ph idx="1"/>
          </p:nvPr>
        </p:nvSpPr>
        <p:spPr>
          <a:xfrm>
            <a:off x="457200" y="1146412"/>
            <a:ext cx="8229600" cy="3448212"/>
          </a:xfrm>
          <a:prstGeom prst="rect">
            <a:avLst/>
          </a:prstGeom>
        </p:spPr>
        <p:txBody>
          <a:bodyPr/>
          <a:lstStyle>
            <a:lvl1pPr>
              <a:defRPr>
                <a:solidFill>
                  <a:schemeClr val="tx1"/>
                </a:solidFill>
                <a:latin typeface="+mj-lt"/>
                <a:cs typeface="Arial" panose="020B0604020202020204" pitchFamily="34" charset="0"/>
              </a:defRPr>
            </a:lvl1pPr>
            <a:lvl2pPr>
              <a:defRPr>
                <a:solidFill>
                  <a:schemeClr val="tx1"/>
                </a:solidFill>
                <a:latin typeface="+mj-lt"/>
                <a:cs typeface="Arial" panose="020B0604020202020204" pitchFamily="34" charset="0"/>
              </a:defRPr>
            </a:lvl2pPr>
            <a:lvl3pPr>
              <a:defRPr>
                <a:solidFill>
                  <a:schemeClr val="tx1"/>
                </a:solidFill>
                <a:latin typeface="+mj-lt"/>
                <a:cs typeface="Arial" panose="020B0604020202020204" pitchFamily="34" charset="0"/>
              </a:defRPr>
            </a:lvl3pPr>
            <a:lvl4pPr>
              <a:defRPr>
                <a:solidFill>
                  <a:schemeClr val="tx1"/>
                </a:solidFill>
                <a:latin typeface="+mj-lt"/>
                <a:cs typeface="Arial" panose="020B0604020202020204" pitchFamily="34" charset="0"/>
              </a:defRPr>
            </a:lvl4pPr>
            <a:lvl5pPr>
              <a:defRPr>
                <a:solidFill>
                  <a:schemeClr val="tx1"/>
                </a:solidFill>
                <a:latin typeface="+mj-lt"/>
                <a:cs typeface="Arial" panose="020B0604020202020204" pitchFamily="34" charset="0"/>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it-IT" dirty="0"/>
          </a:p>
        </p:txBody>
      </p:sp>
    </p:spTree>
    <p:extLst>
      <p:ext uri="{BB962C8B-B14F-4D97-AF65-F5344CB8AC3E}">
        <p14:creationId xmlns:p14="http://schemas.microsoft.com/office/powerpoint/2010/main" val="2335642692"/>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a:p>
        </p:txBody>
      </p:sp>
      <p:sp>
        <p:nvSpPr>
          <p:cNvPr id="3"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solidFill>
                <a:latin typeface="+mj-lt"/>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it-IT"/>
          </a:p>
        </p:txBody>
      </p:sp>
    </p:spTree>
    <p:extLst>
      <p:ext uri="{BB962C8B-B14F-4D97-AF65-F5344CB8AC3E}">
        <p14:creationId xmlns:p14="http://schemas.microsoft.com/office/powerpoint/2010/main" val="178458585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56435"/>
            <a:ext cx="9144000" cy="857250"/>
          </a:xfrm>
          <a:prstGeom prst="rect">
            <a:avLst/>
          </a:prstGeom>
        </p:spPr>
        <p:txBody>
          <a:bodyPr/>
          <a:lstStyle>
            <a:lvl1pPr>
              <a:defRPr sz="4000">
                <a:solidFill>
                  <a:schemeClr val="tx1"/>
                </a:solidFill>
                <a:latin typeface="+mj-lt"/>
                <a:cs typeface="Arial" panose="020B0604020202020204" pitchFamily="34" charset="0"/>
              </a:defRPr>
            </a:lvl1pPr>
          </a:lstStyle>
          <a:p>
            <a:r>
              <a:rPr lang="en-US" smtClean="0"/>
              <a:t>Click to edit Master title style</a:t>
            </a:r>
            <a:endParaRPr lang="it-IT" dirty="0"/>
          </a:p>
        </p:txBody>
      </p:sp>
    </p:spTree>
    <p:extLst>
      <p:ext uri="{BB962C8B-B14F-4D97-AF65-F5344CB8AC3E}">
        <p14:creationId xmlns:p14="http://schemas.microsoft.com/office/powerpoint/2010/main" val="3847953411"/>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989635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05D96A-5A56-F843-B5A6-AB19E25093DC}" type="datetimeFigureOut">
              <a:rPr lang="it-IT"/>
              <a:pPr/>
              <a:t>29/01/2017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AAD73BF-4F90-BF4A-B58E-D4B49D89A2FA}" type="slidenum">
              <a:rPr/>
              <a:pPr/>
              <a:t>‹#›</a:t>
            </a:fld>
            <a:endParaRPr lang="en-GB"/>
          </a:p>
        </p:txBody>
      </p:sp>
    </p:spTree>
    <p:extLst>
      <p:ext uri="{BB962C8B-B14F-4D97-AF65-F5344CB8AC3E}">
        <p14:creationId xmlns:p14="http://schemas.microsoft.com/office/powerpoint/2010/main" val="2411763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Click to edit Master title style</a:t>
            </a:r>
            <a:endParaRPr lang="en-GB"/>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it-IT"/>
              <a:t>Click to edit Master text styles</a:t>
            </a:r>
          </a:p>
          <a:p>
            <a:pPr lvl="1"/>
            <a:r>
              <a:rPr lang="it-IT"/>
              <a:t>Second level</a:t>
            </a:r>
          </a:p>
          <a:p>
            <a:pPr lvl="2"/>
            <a:r>
              <a:rPr lang="it-IT"/>
              <a:t>Third level</a:t>
            </a:r>
          </a:p>
          <a:p>
            <a:pPr lvl="3"/>
            <a:r>
              <a:rPr lang="it-IT"/>
              <a:t>Fourth level</a:t>
            </a:r>
          </a:p>
          <a:p>
            <a:pPr lvl="4"/>
            <a:r>
              <a:rPr lang="it-IT"/>
              <a:t>Fifth level</a:t>
            </a:r>
            <a:endParaRPr lang="en-GB"/>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it-IT"/>
              <a:t>Click to edit Master text styles</a:t>
            </a:r>
          </a:p>
          <a:p>
            <a:pPr lvl="1"/>
            <a:r>
              <a:rPr lang="it-IT"/>
              <a:t>Second level</a:t>
            </a:r>
          </a:p>
          <a:p>
            <a:pPr lvl="2"/>
            <a:r>
              <a:rPr lang="it-IT"/>
              <a:t>Third level</a:t>
            </a:r>
          </a:p>
          <a:p>
            <a:pPr lvl="3"/>
            <a:r>
              <a:rPr lang="it-IT"/>
              <a:t>Fourth level</a:t>
            </a:r>
          </a:p>
          <a:p>
            <a:pPr lvl="4"/>
            <a:r>
              <a:rPr lang="it-IT"/>
              <a:t>Fifth level</a:t>
            </a:r>
            <a:endParaRPr lang="en-GB"/>
          </a:p>
        </p:txBody>
      </p:sp>
      <p:sp>
        <p:nvSpPr>
          <p:cNvPr id="7" name="Date Placeholder 6"/>
          <p:cNvSpPr>
            <a:spLocks noGrp="1"/>
          </p:cNvSpPr>
          <p:nvPr>
            <p:ph type="dt" sz="half" idx="10"/>
          </p:nvPr>
        </p:nvSpPr>
        <p:spPr/>
        <p:txBody>
          <a:bodyPr/>
          <a:lstStyle/>
          <a:p>
            <a:fld id="{9C05D96A-5A56-F843-B5A6-AB19E25093DC}" type="datetimeFigureOut">
              <a:rPr lang="it-IT"/>
              <a:pPr/>
              <a:t>29/01/2017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AAD73BF-4F90-BF4A-B58E-D4B49D89A2FA}" type="slidenum">
              <a:rPr/>
              <a:pPr/>
              <a:t>‹#›</a:t>
            </a:fld>
            <a:endParaRPr lang="en-GB"/>
          </a:p>
        </p:txBody>
      </p:sp>
    </p:spTree>
    <p:extLst>
      <p:ext uri="{BB962C8B-B14F-4D97-AF65-F5344CB8AC3E}">
        <p14:creationId xmlns:p14="http://schemas.microsoft.com/office/powerpoint/2010/main" val="1399728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age Layout with footer">
    <p:spTree>
      <p:nvGrpSpPr>
        <p:cNvPr id="1" name=""/>
        <p:cNvGrpSpPr/>
        <p:nvPr/>
      </p:nvGrpSpPr>
      <p:grpSpPr>
        <a:xfrm>
          <a:off x="0" y="0"/>
          <a:ext cx="0" cy="0"/>
          <a:chOff x="0" y="0"/>
          <a:chExt cx="0" cy="0"/>
        </a:xfrm>
      </p:grpSpPr>
      <p:sp>
        <p:nvSpPr>
          <p:cNvPr id="7"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a:p>
        </p:txBody>
      </p:sp>
      <p:sp>
        <p:nvSpPr>
          <p:cNvPr id="10" name="Title 9"/>
          <p:cNvSpPr>
            <a:spLocks noGrp="1"/>
          </p:cNvSpPr>
          <p:nvPr>
            <p:ph type="title"/>
          </p:nvPr>
        </p:nvSpPr>
        <p:spPr>
          <a:xfrm>
            <a:off x="457200" y="206375"/>
            <a:ext cx="8229600" cy="857250"/>
          </a:xfrm>
          <a:prstGeom prst="rect">
            <a:avLst/>
          </a:prstGeom>
        </p:spPr>
        <p:txBody>
          <a:body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78172" y="171983"/>
            <a:ext cx="7608627" cy="857250"/>
          </a:xfrm>
          <a:prstGeom prst="rect">
            <a:avLst/>
          </a:prstGeom>
        </p:spPr>
        <p:txBody>
          <a:bodyPr/>
          <a:lstStyle>
            <a:lvl1pPr>
              <a:defRPr lang="it-IT"/>
            </a:lvl1pPr>
          </a:lstStyle>
          <a:p>
            <a:pPr lvl="0"/>
            <a:r>
              <a:rPr lang="en-US" smtClean="0"/>
              <a:t>Click to edit Master title style</a:t>
            </a:r>
            <a:endParaRPr lang="it-IT"/>
          </a:p>
        </p:txBody>
      </p:sp>
      <p:sp>
        <p:nvSpPr>
          <p:cNvPr id="3" name="Content Placeholder 2"/>
          <p:cNvSpPr>
            <a:spLocks noGrp="1"/>
          </p:cNvSpPr>
          <p:nvPr>
            <p:ph idx="1"/>
          </p:nvPr>
        </p:nvSpPr>
        <p:spPr>
          <a:xfrm>
            <a:off x="457200" y="1146412"/>
            <a:ext cx="8229600" cy="3448212"/>
          </a:xfrm>
          <a:prstGeom prst="rect">
            <a:avLst/>
          </a:prstGeom>
        </p:spPr>
        <p:txBody>
          <a:bodyPr/>
          <a:lstStyle>
            <a:lvl1pPr>
              <a:defRPr>
                <a:solidFill>
                  <a:schemeClr val="tx1"/>
                </a:solidFill>
                <a:latin typeface="+mj-lt"/>
                <a:cs typeface="Arial" panose="020B0604020202020204" pitchFamily="34" charset="0"/>
              </a:defRPr>
            </a:lvl1pPr>
            <a:lvl2pPr>
              <a:defRPr>
                <a:solidFill>
                  <a:schemeClr val="tx1"/>
                </a:solidFill>
                <a:latin typeface="+mj-lt"/>
                <a:cs typeface="Arial" panose="020B0604020202020204" pitchFamily="34" charset="0"/>
              </a:defRPr>
            </a:lvl2pPr>
            <a:lvl3pPr>
              <a:defRPr>
                <a:solidFill>
                  <a:schemeClr val="tx1"/>
                </a:solidFill>
                <a:latin typeface="+mj-lt"/>
                <a:cs typeface="Arial" panose="020B0604020202020204" pitchFamily="34" charset="0"/>
              </a:defRPr>
            </a:lvl3pPr>
            <a:lvl4pPr>
              <a:defRPr>
                <a:solidFill>
                  <a:schemeClr val="tx1"/>
                </a:solidFill>
                <a:latin typeface="+mj-lt"/>
                <a:cs typeface="Arial" panose="020B0604020202020204" pitchFamily="34" charset="0"/>
              </a:defRPr>
            </a:lvl4pPr>
            <a:lvl5pPr>
              <a:defRPr>
                <a:solidFill>
                  <a:schemeClr val="tx1"/>
                </a:solidFill>
                <a:latin typeface="+mj-lt"/>
                <a:cs typeface="Arial" panose="020B0604020202020204" pitchFamily="34" charset="0"/>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it-IT" dirty="0"/>
          </a:p>
        </p:txBody>
      </p:sp>
    </p:spTree>
    <p:extLst>
      <p:ext uri="{BB962C8B-B14F-4D97-AF65-F5344CB8AC3E}">
        <p14:creationId xmlns:p14="http://schemas.microsoft.com/office/powerpoint/2010/main" val="212609470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a:p>
        </p:txBody>
      </p:sp>
      <p:sp>
        <p:nvSpPr>
          <p:cNvPr id="3"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solidFill>
                <a:latin typeface="+mj-lt"/>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it-IT"/>
          </a:p>
        </p:txBody>
      </p:sp>
    </p:spTree>
    <p:extLst>
      <p:ext uri="{BB962C8B-B14F-4D97-AF65-F5344CB8AC3E}">
        <p14:creationId xmlns:p14="http://schemas.microsoft.com/office/powerpoint/2010/main" val="35964880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64524" y="177085"/>
            <a:ext cx="7622275" cy="857250"/>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dirty="0"/>
          </a:p>
        </p:txBody>
      </p:sp>
    </p:spTree>
    <p:extLst>
      <p:ext uri="{BB962C8B-B14F-4D97-AF65-F5344CB8AC3E}">
        <p14:creationId xmlns:p14="http://schemas.microsoft.com/office/powerpoint/2010/main" val="241267216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age Layout with footer">
    <p:spTree>
      <p:nvGrpSpPr>
        <p:cNvPr id="1" name=""/>
        <p:cNvGrpSpPr/>
        <p:nvPr/>
      </p:nvGrpSpPr>
      <p:grpSpPr>
        <a:xfrm>
          <a:off x="0" y="0"/>
          <a:ext cx="0" cy="0"/>
          <a:chOff x="0" y="0"/>
          <a:chExt cx="0" cy="0"/>
        </a:xfrm>
      </p:grpSpPr>
      <p:sp>
        <p:nvSpPr>
          <p:cNvPr id="7"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lumMod val="65000"/>
                    <a:lumOff val="3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dirty="0"/>
          </a:p>
        </p:txBody>
      </p:sp>
      <p:sp>
        <p:nvSpPr>
          <p:cNvPr id="10" name="Title 9"/>
          <p:cNvSpPr>
            <a:spLocks noGrp="1"/>
          </p:cNvSpPr>
          <p:nvPr>
            <p:ph type="title"/>
          </p:nvPr>
        </p:nvSpPr>
        <p:spPr>
          <a:xfrm>
            <a:off x="457200" y="206375"/>
            <a:ext cx="8229600" cy="857250"/>
          </a:xfrm>
          <a:prstGeom prst="rect">
            <a:avLst/>
          </a:prstGeo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2362921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78172" y="171983"/>
            <a:ext cx="7608627" cy="857250"/>
          </a:xfrm>
          <a:prstGeom prst="rect">
            <a:avLst/>
          </a:prstGeom>
        </p:spPr>
        <p:txBody>
          <a:bodyPr/>
          <a:lstStyle>
            <a:lvl1pPr>
              <a:defRPr lang="it-IT"/>
            </a:lvl1pPr>
          </a:lstStyle>
          <a:p>
            <a:pPr lvl="0"/>
            <a:r>
              <a:rPr lang="en-US" smtClean="0"/>
              <a:t>Click to edit Master title style</a:t>
            </a:r>
            <a:endParaRPr lang="it-IT"/>
          </a:p>
        </p:txBody>
      </p:sp>
      <p:sp>
        <p:nvSpPr>
          <p:cNvPr id="3" name="Content Placeholder 2"/>
          <p:cNvSpPr>
            <a:spLocks noGrp="1"/>
          </p:cNvSpPr>
          <p:nvPr>
            <p:ph idx="1"/>
          </p:nvPr>
        </p:nvSpPr>
        <p:spPr>
          <a:xfrm>
            <a:off x="457200" y="1146412"/>
            <a:ext cx="8229600" cy="3448212"/>
          </a:xfrm>
          <a:prstGeom prst="rect">
            <a:avLst/>
          </a:prstGeom>
        </p:spPr>
        <p:txBody>
          <a:bodyPr/>
          <a:lstStyle>
            <a:lvl1pPr>
              <a:defRPr>
                <a:solidFill>
                  <a:schemeClr val="tx1"/>
                </a:solidFill>
                <a:latin typeface="+mj-lt"/>
                <a:cs typeface="Arial" panose="020B0604020202020204" pitchFamily="34" charset="0"/>
              </a:defRPr>
            </a:lvl1pPr>
            <a:lvl2pPr>
              <a:defRPr>
                <a:solidFill>
                  <a:schemeClr val="tx1"/>
                </a:solidFill>
                <a:latin typeface="+mj-lt"/>
                <a:cs typeface="Arial" panose="020B0604020202020204" pitchFamily="34" charset="0"/>
              </a:defRPr>
            </a:lvl2pPr>
            <a:lvl3pPr>
              <a:defRPr>
                <a:solidFill>
                  <a:schemeClr val="tx1"/>
                </a:solidFill>
                <a:latin typeface="+mj-lt"/>
                <a:cs typeface="Arial" panose="020B0604020202020204" pitchFamily="34" charset="0"/>
              </a:defRPr>
            </a:lvl3pPr>
            <a:lvl4pPr>
              <a:defRPr>
                <a:solidFill>
                  <a:schemeClr val="tx1"/>
                </a:solidFill>
                <a:latin typeface="+mj-lt"/>
                <a:cs typeface="Arial" panose="020B0604020202020204" pitchFamily="34" charset="0"/>
              </a:defRPr>
            </a:lvl4pPr>
            <a:lvl5pPr>
              <a:defRPr>
                <a:solidFill>
                  <a:schemeClr val="tx1"/>
                </a:solidFill>
                <a:latin typeface="+mj-lt"/>
                <a:cs typeface="Arial" panose="020B0604020202020204" pitchFamily="34" charset="0"/>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it-IT" dirty="0"/>
          </a:p>
        </p:txBody>
      </p:sp>
    </p:spTree>
    <p:extLst>
      <p:ext uri="{BB962C8B-B14F-4D97-AF65-F5344CB8AC3E}">
        <p14:creationId xmlns:p14="http://schemas.microsoft.com/office/powerpoint/2010/main" val="333778343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a:p>
        </p:txBody>
      </p:sp>
      <p:sp>
        <p:nvSpPr>
          <p:cNvPr id="3" name="Subtitle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solidFill>
                <a:latin typeface="+mj-lt"/>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it-IT"/>
          </a:p>
        </p:txBody>
      </p:sp>
    </p:spTree>
    <p:extLst>
      <p:ext uri="{BB962C8B-B14F-4D97-AF65-F5344CB8AC3E}">
        <p14:creationId xmlns:p14="http://schemas.microsoft.com/office/powerpoint/2010/main" val="429192255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64524" y="177085"/>
            <a:ext cx="7622275" cy="857250"/>
          </a:xfrm>
          <a:prstGeom prst="rect">
            <a:avLst/>
          </a:prstGeom>
        </p:spPr>
        <p:txBody>
          <a:bodyPr/>
          <a:lstStyle>
            <a:lvl1pPr>
              <a:defRPr>
                <a:solidFill>
                  <a:schemeClr val="tx1"/>
                </a:solidFill>
                <a:latin typeface="+mj-lt"/>
                <a:cs typeface="Arial" panose="020B0604020202020204" pitchFamily="34" charset="0"/>
              </a:defRPr>
            </a:lvl1pPr>
          </a:lstStyle>
          <a:p>
            <a:r>
              <a:rPr lang="en-US" smtClean="0"/>
              <a:t>Click to edit Master title style</a:t>
            </a:r>
            <a:endParaRPr lang="it-IT" dirty="0"/>
          </a:p>
        </p:txBody>
      </p:sp>
    </p:spTree>
    <p:extLst>
      <p:ext uri="{BB962C8B-B14F-4D97-AF65-F5344CB8AC3E}">
        <p14:creationId xmlns:p14="http://schemas.microsoft.com/office/powerpoint/2010/main" val="195278288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8.xml"/><Relationship Id="rId7"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noChangeArrowheads="1"/>
          </p:cNvPicPr>
          <p:nvPr/>
        </p:nvPicPr>
        <p:blipFill rotWithShape="1">
          <a:blip r:embed="rId7">
            <a:extLst>
              <a:ext uri="{28A0092B-C50C-407E-A947-70E740481C1C}">
                <a14:useLocalDpi xmlns:a14="http://schemas.microsoft.com/office/drawing/2010/main" val="0"/>
              </a:ext>
            </a:extLst>
          </a:blip>
          <a:srcRect l="35016" t="32071" r="32889" b="32006"/>
          <a:stretch/>
        </p:blipFill>
        <p:spPr bwMode="auto">
          <a:xfrm>
            <a:off x="135173" y="149471"/>
            <a:ext cx="906449" cy="1014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715" r:id="rId1"/>
    <p:sldLayoutId id="2147483685" r:id="rId2"/>
    <p:sldLayoutId id="2147483700" r:id="rId3"/>
    <p:sldLayoutId id="2147483701" r:id="rId4"/>
    <p:sldLayoutId id="2147483702" r:id="rId5"/>
  </p:sldLayoutIdLst>
  <p:timing>
    <p:tnLst>
      <p:par>
        <p:cTn id="1" dur="indefinite" restart="never" nodeType="tmRoot"/>
      </p:par>
    </p:tnLst>
  </p:timing>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noChangeArrowheads="1"/>
          </p:cNvPicPr>
          <p:nvPr/>
        </p:nvPicPr>
        <p:blipFill rotWithShape="1">
          <a:blip r:embed="rId8">
            <a:extLst>
              <a:ext uri="{28A0092B-C50C-407E-A947-70E740481C1C}">
                <a14:useLocalDpi xmlns:a14="http://schemas.microsoft.com/office/drawing/2010/main" val="0"/>
              </a:ext>
            </a:extLst>
          </a:blip>
          <a:srcRect l="35016" t="32071" r="32889" b="32006"/>
          <a:stretch/>
        </p:blipFill>
        <p:spPr bwMode="auto">
          <a:xfrm>
            <a:off x="92311" y="111372"/>
            <a:ext cx="521730" cy="583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0916436"/>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31" r:id="rId5"/>
    <p:sldLayoutId id="2147483729" r:id="rId6"/>
  </p:sldLayoutIdLst>
  <p:timing>
    <p:tnLst>
      <p:par>
        <p:cTn id="1" dur="indefinite" restart="never" nodeType="tmRoot"/>
      </p:par>
    </p:tnLst>
  </p:timing>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2523829"/>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8" r:id="rId6"/>
    <p:sldLayoutId id="2147483732" r:id="rId7"/>
    <p:sldLayoutId id="2147483733" r:id="rId8"/>
  </p:sldLayoutIdLst>
  <p:timing>
    <p:tnLst>
      <p:par>
        <p:cTn id="1" dur="indefinite" restart="never" nodeType="tmRoot"/>
      </p:par>
    </p:tnLst>
  </p:timing>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file:///C:\nat\work-media\videos\drc-failures\Fail%20Compilation%202015%20DRC%20-%20Humanoid%20Robot%20Fails.mp4" TargetMode="External"/><Relationship Id="rId1" Type="http://schemas.openxmlformats.org/officeDocument/2006/relationships/video" Target="NULL"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17.xml"/><Relationship Id="rId4" Type="http://schemas.openxmlformats.org/officeDocument/2006/relationships/image" Target="../media/image18.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21.jpe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21.jpe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file:///C:\nat\work-media\videos\icub\2016-icub-balancing_with_simulation\iCub-SimVsReality.mp4" TargetMode="External"/><Relationship Id="rId1" Type="http://schemas.microsoft.com/office/2007/relationships/media" Target="file:///C:\nat\work-media\videos\icub\2016-icub-balancing_with_simulation\iCub-SimVsReality.mp4" TargetMode="External"/><Relationship Id="rId4" Type="http://schemas.openxmlformats.org/officeDocument/2006/relationships/image" Target="../media/image22.png"/></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4.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jpeg"/></Relationships>
</file>

<file path=ppt/slides/_rels/slide5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14.xml"/><Relationship Id="rId4" Type="http://schemas.openxmlformats.org/officeDocument/2006/relationships/image" Target="../media/image33.gi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12" Type="http://schemas.openxmlformats.org/officeDocument/2006/relationships/image" Target="../media/image44.png"/><Relationship Id="rId2" Type="http://schemas.openxmlformats.org/officeDocument/2006/relationships/image" Target="../media/image34.jpeg"/><Relationship Id="rId1" Type="http://schemas.openxmlformats.org/officeDocument/2006/relationships/slideLayout" Target="../slideLayouts/slideLayout17.xml"/><Relationship Id="rId6" Type="http://schemas.openxmlformats.org/officeDocument/2006/relationships/image" Target="../media/image38.png"/><Relationship Id="rId11" Type="http://schemas.openxmlformats.org/officeDocument/2006/relationships/image" Target="../media/image43.jpeg"/><Relationship Id="rId5" Type="http://schemas.openxmlformats.org/officeDocument/2006/relationships/image" Target="../media/image37.png"/><Relationship Id="rId10" Type="http://schemas.openxmlformats.org/officeDocument/2006/relationships/image" Target="../media/image42.jpeg"/><Relationship Id="rId4" Type="http://schemas.openxmlformats.org/officeDocument/2006/relationships/image" Target="../media/image36.png"/><Relationship Id="rId9" Type="http://schemas.openxmlformats.org/officeDocument/2006/relationships/image" Target="../media/image41.png"/></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46.png"/><Relationship Id="rId4" Type="http://schemas.openxmlformats.org/officeDocument/2006/relationships/image" Target="../media/image4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8.xml"/></Relationships>
</file>

<file path=ppt/slides/_rels/slide6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6.xml"/><Relationship Id="rId4" Type="http://schemas.openxmlformats.org/officeDocument/2006/relationships/image" Target="../media/image52.png"/></Relationships>
</file>

<file path=ppt/slides/_rels/slide69.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16.xml"/><Relationship Id="rId4" Type="http://schemas.openxmlformats.org/officeDocument/2006/relationships/image" Target="../media/image5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xml"/><Relationship Id="rId1" Type="http://schemas.openxmlformats.org/officeDocument/2006/relationships/slideLayout" Target="../slideLayouts/slideLayout16.xml"/><Relationship Id="rId5" Type="http://schemas.openxmlformats.org/officeDocument/2006/relationships/image" Target="../media/image58.png"/><Relationship Id="rId4" Type="http://schemas.openxmlformats.org/officeDocument/2006/relationships/image" Target="../media/image5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778285" y="827524"/>
            <a:ext cx="7772400" cy="1102519"/>
          </a:xfrm>
        </p:spPr>
        <p:txBody>
          <a:bodyPr/>
          <a:lstStyle/>
          <a:p>
            <a:r>
              <a:rPr lang="en-US" sz="4000" dirty="0" smtClean="0"/>
              <a:t>Component based software development &amp; software middleware</a:t>
            </a:r>
            <a:endParaRPr lang="en-US" sz="4000" dirty="0"/>
          </a:p>
        </p:txBody>
      </p:sp>
      <p:sp>
        <p:nvSpPr>
          <p:cNvPr id="9" name="Subtitle 8"/>
          <p:cNvSpPr>
            <a:spLocks noGrp="1"/>
          </p:cNvSpPr>
          <p:nvPr>
            <p:ph type="subTitle" idx="1"/>
          </p:nvPr>
        </p:nvSpPr>
        <p:spPr>
          <a:xfrm>
            <a:off x="1371600" y="2743200"/>
            <a:ext cx="6400800" cy="1314450"/>
          </a:xfrm>
        </p:spPr>
        <p:txBody>
          <a:bodyPr/>
          <a:lstStyle/>
          <a:p>
            <a:r>
              <a:rPr lang="en-US" sz="2000" dirty="0"/>
              <a:t>Lorenzo Natale</a:t>
            </a:r>
          </a:p>
          <a:p>
            <a:r>
              <a:rPr lang="en-US" sz="1600" dirty="0" err="1" smtClean="0"/>
              <a:t>iCub</a:t>
            </a:r>
            <a:r>
              <a:rPr lang="en-US" sz="1600" dirty="0" smtClean="0"/>
              <a:t> </a:t>
            </a:r>
            <a:r>
              <a:rPr lang="en-US" sz="1600" dirty="0"/>
              <a:t>Facility</a:t>
            </a:r>
          </a:p>
          <a:p>
            <a:r>
              <a:rPr lang="en-US" sz="1600" dirty="0"/>
              <a:t>Istituto </a:t>
            </a:r>
            <a:r>
              <a:rPr lang="en-US" sz="1600" dirty="0" err="1"/>
              <a:t>Italiano</a:t>
            </a:r>
            <a:r>
              <a:rPr lang="en-US" sz="1600" dirty="0"/>
              <a:t> di </a:t>
            </a:r>
            <a:r>
              <a:rPr lang="en-US" sz="1600" dirty="0" err="1"/>
              <a:t>Tecnologia</a:t>
            </a:r>
            <a:r>
              <a:rPr lang="en-US" sz="1600" dirty="0"/>
              <a:t>, Genova, Italy</a:t>
            </a:r>
          </a:p>
        </p:txBody>
      </p:sp>
      <p:sp>
        <p:nvSpPr>
          <p:cNvPr id="4" name="Rectangle 3"/>
          <p:cNvSpPr/>
          <p:nvPr/>
        </p:nvSpPr>
        <p:spPr>
          <a:xfrm>
            <a:off x="0" y="4118286"/>
            <a:ext cx="9144000" cy="646331"/>
          </a:xfrm>
          <a:prstGeom prst="rect">
            <a:avLst/>
          </a:prstGeom>
        </p:spPr>
        <p:txBody>
          <a:bodyPr wrap="square">
            <a:spAutoFit/>
          </a:bodyPr>
          <a:lstStyle/>
          <a:p>
            <a:pPr algn="ctr" fontAlgn="base"/>
            <a:r>
              <a:rPr lang="en-US" dirty="0" smtClean="0"/>
              <a:t>Winter School on Humanoid Robot Programming</a:t>
            </a:r>
          </a:p>
          <a:p>
            <a:pPr algn="ctr" fontAlgn="base"/>
            <a:r>
              <a:rPr lang="en-US" dirty="0" smtClean="0"/>
              <a:t>Santa Margherita </a:t>
            </a:r>
            <a:r>
              <a:rPr lang="en-US" dirty="0" err="1" smtClean="0"/>
              <a:t>Ligure</a:t>
            </a:r>
            <a:r>
              <a:rPr lang="en-US" dirty="0"/>
              <a:t>, 30 Jan- 8 </a:t>
            </a:r>
            <a:r>
              <a:rPr lang="en-US" dirty="0" err="1"/>
              <a:t>feb</a:t>
            </a:r>
            <a:r>
              <a:rPr lang="en-US" dirty="0"/>
              <a:t> </a:t>
            </a:r>
            <a:r>
              <a:rPr lang="en-US" dirty="0" smtClean="0"/>
              <a:t>2017 </a:t>
            </a:r>
            <a:endParaRPr lang="en-US" dirty="0"/>
          </a:p>
        </p:txBody>
      </p:sp>
    </p:spTree>
    <p:extLst>
      <p:ext uri="{BB962C8B-B14F-4D97-AF65-F5344CB8AC3E}">
        <p14:creationId xmlns:p14="http://schemas.microsoft.com/office/powerpoint/2010/main" val="27105892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Component driven development</a:t>
            </a:r>
          </a:p>
        </p:txBody>
      </p:sp>
      <p:sp>
        <p:nvSpPr>
          <p:cNvPr id="3" name="Content Placeholder 2"/>
          <p:cNvSpPr>
            <a:spLocks noGrp="1"/>
          </p:cNvSpPr>
          <p:nvPr>
            <p:ph idx="1"/>
          </p:nvPr>
        </p:nvSpPr>
        <p:spPr/>
        <p:txBody>
          <a:bodyPr>
            <a:normAutofit fontScale="92500" lnSpcReduction="10000"/>
          </a:bodyPr>
          <a:lstStyle/>
          <a:p>
            <a:r>
              <a:rPr lang="en-US" dirty="0" smtClean="0">
                <a:latin typeface="Calibri" panose="020F0502020204030204" pitchFamily="34" charset="0"/>
              </a:rPr>
              <a:t>Modular software: simple structure, data encapsulation, interface</a:t>
            </a:r>
          </a:p>
          <a:p>
            <a:r>
              <a:rPr lang="en-US" dirty="0" smtClean="0">
                <a:latin typeface="Calibri" panose="020F0502020204030204" pitchFamily="34" charset="0"/>
              </a:rPr>
              <a:t>Reconfigurable components</a:t>
            </a:r>
          </a:p>
          <a:p>
            <a:r>
              <a:rPr lang="en-US" dirty="0" smtClean="0">
                <a:latin typeface="Calibri" panose="020F0502020204030204" pitchFamily="34" charset="0"/>
              </a:rPr>
              <a:t>Reduced coupling: interaction between components happens through pre-defined standards (no direct inclusion of header files)</a:t>
            </a:r>
          </a:p>
          <a:p>
            <a:r>
              <a:rPr lang="en-US" dirty="0">
                <a:latin typeface="Calibri" panose="020F0502020204030204" pitchFamily="34" charset="0"/>
              </a:rPr>
              <a:t>Language </a:t>
            </a:r>
            <a:r>
              <a:rPr lang="en-US" dirty="0" smtClean="0">
                <a:latin typeface="Calibri" panose="020F0502020204030204" pitchFamily="34" charset="0"/>
              </a:rPr>
              <a:t>independent</a:t>
            </a:r>
          </a:p>
          <a:p>
            <a:endParaRPr lang="en-US" dirty="0">
              <a:latin typeface="Calibri" panose="020F0502020204030204" pitchFamily="34" charset="0"/>
            </a:endParaRPr>
          </a:p>
        </p:txBody>
      </p:sp>
    </p:spTree>
    <p:extLst>
      <p:ext uri="{BB962C8B-B14F-4D97-AF65-F5344CB8AC3E}">
        <p14:creationId xmlns:p14="http://schemas.microsoft.com/office/powerpoint/2010/main" val="22375184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Middleware: general concepts</a:t>
            </a:r>
            <a:endParaRPr lang="en-US" dirty="0"/>
          </a:p>
        </p:txBody>
      </p:sp>
      <p:sp>
        <p:nvSpPr>
          <p:cNvPr id="3" name="Content Placeholder 2"/>
          <p:cNvSpPr>
            <a:spLocks noGrp="1"/>
          </p:cNvSpPr>
          <p:nvPr>
            <p:ph idx="1"/>
          </p:nvPr>
        </p:nvSpPr>
        <p:spPr/>
        <p:txBody>
          <a:bodyPr/>
          <a:lstStyle/>
          <a:p>
            <a:r>
              <a:rPr lang="en-US" dirty="0" smtClean="0"/>
              <a:t>Information sharing model</a:t>
            </a:r>
          </a:p>
          <a:p>
            <a:r>
              <a:rPr lang="en-US" dirty="0" smtClean="0"/>
              <a:t>Serialization, Interface Definition Language</a:t>
            </a:r>
          </a:p>
          <a:p>
            <a:r>
              <a:rPr lang="en-US" dirty="0" smtClean="0"/>
              <a:t>Communication model, timing</a:t>
            </a:r>
          </a:p>
          <a:p>
            <a:r>
              <a:rPr lang="en-US" dirty="0" smtClean="0"/>
              <a:t>Data persistency</a:t>
            </a:r>
          </a:p>
          <a:p>
            <a:r>
              <a:rPr lang="en-US" dirty="0"/>
              <a:t>Hardware abstraction </a:t>
            </a:r>
            <a:r>
              <a:rPr lang="en-US" dirty="0" smtClean="0"/>
              <a:t>layer</a:t>
            </a:r>
            <a:endParaRPr lang="en-US" dirty="0"/>
          </a:p>
        </p:txBody>
      </p:sp>
    </p:spTree>
    <p:extLst>
      <p:ext uri="{BB962C8B-B14F-4D97-AF65-F5344CB8AC3E}">
        <p14:creationId xmlns:p14="http://schemas.microsoft.com/office/powerpoint/2010/main" val="319330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sharing model</a:t>
            </a:r>
            <a:endParaRPr lang="en-US" dirty="0"/>
          </a:p>
        </p:txBody>
      </p:sp>
      <p:sp>
        <p:nvSpPr>
          <p:cNvPr id="3" name="Content Placeholder 2"/>
          <p:cNvSpPr>
            <a:spLocks noGrp="1"/>
          </p:cNvSpPr>
          <p:nvPr>
            <p:ph idx="1"/>
          </p:nvPr>
        </p:nvSpPr>
        <p:spPr/>
        <p:txBody>
          <a:bodyPr/>
          <a:lstStyle/>
          <a:p>
            <a:r>
              <a:rPr lang="en-US" dirty="0"/>
              <a:t>Data ports</a:t>
            </a:r>
          </a:p>
          <a:p>
            <a:r>
              <a:rPr lang="en-US" dirty="0"/>
              <a:t>Services</a:t>
            </a:r>
          </a:p>
          <a:p>
            <a:r>
              <a:rPr lang="en-US" dirty="0"/>
              <a:t>Data centric (blackboard)</a:t>
            </a:r>
          </a:p>
          <a:p>
            <a:endParaRPr lang="en-US" dirty="0"/>
          </a:p>
        </p:txBody>
      </p:sp>
      <p:grpSp>
        <p:nvGrpSpPr>
          <p:cNvPr id="32" name="Group 31"/>
          <p:cNvGrpSpPr/>
          <p:nvPr/>
        </p:nvGrpSpPr>
        <p:grpSpPr>
          <a:xfrm>
            <a:off x="4673193" y="1268361"/>
            <a:ext cx="4139379" cy="3367375"/>
            <a:chOff x="3146735" y="912658"/>
            <a:chExt cx="5827573" cy="4740718"/>
          </a:xfrm>
        </p:grpSpPr>
        <p:sp>
          <p:nvSpPr>
            <p:cNvPr id="4" name="Rounded Rectangle 3"/>
            <p:cNvSpPr/>
            <p:nvPr/>
          </p:nvSpPr>
          <p:spPr>
            <a:xfrm>
              <a:off x="3146735" y="3661329"/>
              <a:ext cx="1193961" cy="6756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 name="Rounded Rectangle 4"/>
            <p:cNvSpPr/>
            <p:nvPr/>
          </p:nvSpPr>
          <p:spPr>
            <a:xfrm>
              <a:off x="7821111" y="3625340"/>
              <a:ext cx="1153192" cy="739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6" name="Rounded Rectangle 5"/>
            <p:cNvSpPr/>
            <p:nvPr/>
          </p:nvSpPr>
          <p:spPr>
            <a:xfrm>
              <a:off x="4629375" y="4928820"/>
              <a:ext cx="1126983" cy="7245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7" name="Rounded Rectangle 6"/>
            <p:cNvSpPr/>
            <p:nvPr/>
          </p:nvSpPr>
          <p:spPr>
            <a:xfrm>
              <a:off x="5045587" y="3678802"/>
              <a:ext cx="2061282" cy="658135"/>
            </a:xfrm>
            <a:prstGeom prst="roundRect">
              <a:avLst/>
            </a:prstGeom>
            <a:solidFill>
              <a:schemeClr val="bg1">
                <a:lumMod val="65000"/>
              </a:schemeClr>
            </a:solidFill>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sz="1000" dirty="0"/>
            </a:p>
          </p:txBody>
        </p:sp>
        <p:sp>
          <p:nvSpPr>
            <p:cNvPr id="8" name="TextBox 7"/>
            <p:cNvSpPr txBox="1"/>
            <p:nvPr/>
          </p:nvSpPr>
          <p:spPr>
            <a:xfrm>
              <a:off x="5357245" y="3898042"/>
              <a:ext cx="1447316" cy="324974"/>
            </a:xfrm>
            <a:prstGeom prst="rect">
              <a:avLst/>
            </a:prstGeom>
            <a:noFill/>
          </p:spPr>
          <p:txBody>
            <a:bodyPr wrap="square" rtlCol="0">
              <a:spAutoFit/>
            </a:bodyPr>
            <a:lstStyle/>
            <a:p>
              <a:pPr algn="ctr"/>
              <a:r>
                <a:rPr lang="en-US" sz="900" dirty="0" smtClean="0"/>
                <a:t>Blackboard</a:t>
              </a:r>
            </a:p>
          </p:txBody>
        </p:sp>
        <p:sp>
          <p:nvSpPr>
            <p:cNvPr id="9" name="Up-Down Arrow 8"/>
            <p:cNvSpPr/>
            <p:nvPr/>
          </p:nvSpPr>
          <p:spPr>
            <a:xfrm rot="16200000">
              <a:off x="4519636" y="3766164"/>
              <a:ext cx="326155" cy="48340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0" name="Up-Down Arrow 9"/>
            <p:cNvSpPr/>
            <p:nvPr/>
          </p:nvSpPr>
          <p:spPr>
            <a:xfrm rot="5400000">
              <a:off x="7295160" y="3804687"/>
              <a:ext cx="326155" cy="48340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1" name="Up-Down Arrow 10"/>
            <p:cNvSpPr/>
            <p:nvPr/>
          </p:nvSpPr>
          <p:spPr>
            <a:xfrm>
              <a:off x="5316630" y="4421229"/>
              <a:ext cx="326155" cy="48340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 name="Rounded Rectangle 11"/>
            <p:cNvSpPr/>
            <p:nvPr/>
          </p:nvSpPr>
          <p:spPr>
            <a:xfrm>
              <a:off x="6667919" y="2100406"/>
              <a:ext cx="1153192" cy="739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 name="TextBox 12"/>
            <p:cNvSpPr txBox="1"/>
            <p:nvPr/>
          </p:nvSpPr>
          <p:spPr>
            <a:xfrm>
              <a:off x="3220117" y="3852225"/>
              <a:ext cx="1153196" cy="324974"/>
            </a:xfrm>
            <a:prstGeom prst="rect">
              <a:avLst/>
            </a:prstGeom>
            <a:noFill/>
          </p:spPr>
          <p:txBody>
            <a:bodyPr wrap="square" rtlCol="0">
              <a:spAutoFit/>
            </a:bodyPr>
            <a:lstStyle/>
            <a:p>
              <a:r>
                <a:rPr lang="en-US" sz="900" dirty="0" smtClean="0">
                  <a:solidFill>
                    <a:schemeClr val="accent3">
                      <a:lumMod val="20000"/>
                      <a:lumOff val="80000"/>
                    </a:schemeClr>
                  </a:solidFill>
                </a:rPr>
                <a:t>Component</a:t>
              </a:r>
            </a:p>
          </p:txBody>
        </p:sp>
        <p:sp>
          <p:nvSpPr>
            <p:cNvPr id="14" name="TextBox 13"/>
            <p:cNvSpPr txBox="1"/>
            <p:nvPr/>
          </p:nvSpPr>
          <p:spPr>
            <a:xfrm>
              <a:off x="4616267" y="5109901"/>
              <a:ext cx="1153196" cy="324974"/>
            </a:xfrm>
            <a:prstGeom prst="rect">
              <a:avLst/>
            </a:prstGeom>
            <a:noFill/>
          </p:spPr>
          <p:txBody>
            <a:bodyPr wrap="square" rtlCol="0">
              <a:spAutoFit/>
            </a:bodyPr>
            <a:lstStyle/>
            <a:p>
              <a:r>
                <a:rPr lang="en-US" sz="900" dirty="0" smtClean="0">
                  <a:solidFill>
                    <a:schemeClr val="accent3">
                      <a:lumMod val="20000"/>
                      <a:lumOff val="80000"/>
                    </a:schemeClr>
                  </a:solidFill>
                </a:rPr>
                <a:t>Component</a:t>
              </a:r>
              <a:endParaRPr lang="en-US" sz="900" dirty="0">
                <a:solidFill>
                  <a:schemeClr val="accent3">
                    <a:lumMod val="20000"/>
                    <a:lumOff val="80000"/>
                  </a:schemeClr>
                </a:solidFill>
              </a:endParaRPr>
            </a:p>
          </p:txBody>
        </p:sp>
        <p:sp>
          <p:nvSpPr>
            <p:cNvPr id="15" name="TextBox 14"/>
            <p:cNvSpPr txBox="1"/>
            <p:nvPr/>
          </p:nvSpPr>
          <p:spPr>
            <a:xfrm>
              <a:off x="7821112" y="3837810"/>
              <a:ext cx="1153196" cy="324974"/>
            </a:xfrm>
            <a:prstGeom prst="rect">
              <a:avLst/>
            </a:prstGeom>
            <a:noFill/>
          </p:spPr>
          <p:txBody>
            <a:bodyPr wrap="square" rtlCol="0">
              <a:spAutoFit/>
            </a:bodyPr>
            <a:lstStyle/>
            <a:p>
              <a:r>
                <a:rPr lang="en-US" sz="900" dirty="0" smtClean="0">
                  <a:solidFill>
                    <a:schemeClr val="accent3">
                      <a:lumMod val="20000"/>
                      <a:lumOff val="80000"/>
                    </a:schemeClr>
                  </a:solidFill>
                </a:rPr>
                <a:t>Component</a:t>
              </a:r>
              <a:endParaRPr lang="en-US" sz="900" dirty="0">
                <a:solidFill>
                  <a:schemeClr val="accent3">
                    <a:lumMod val="20000"/>
                    <a:lumOff val="80000"/>
                  </a:schemeClr>
                </a:solidFill>
              </a:endParaRPr>
            </a:p>
          </p:txBody>
        </p:sp>
        <p:sp>
          <p:nvSpPr>
            <p:cNvPr id="16" name="TextBox 15"/>
            <p:cNvSpPr txBox="1"/>
            <p:nvPr/>
          </p:nvSpPr>
          <p:spPr>
            <a:xfrm>
              <a:off x="4460201" y="2341647"/>
              <a:ext cx="1153196" cy="324974"/>
            </a:xfrm>
            <a:prstGeom prst="rect">
              <a:avLst/>
            </a:prstGeom>
            <a:noFill/>
          </p:spPr>
          <p:txBody>
            <a:bodyPr wrap="square" rtlCol="0">
              <a:spAutoFit/>
            </a:bodyPr>
            <a:lstStyle/>
            <a:p>
              <a:r>
                <a:rPr lang="en-US" sz="900" dirty="0" smtClean="0">
                  <a:solidFill>
                    <a:schemeClr val="accent3">
                      <a:lumMod val="20000"/>
                      <a:lumOff val="80000"/>
                    </a:schemeClr>
                  </a:solidFill>
                </a:rPr>
                <a:t>Client</a:t>
              </a:r>
              <a:endParaRPr lang="en-US" sz="900" dirty="0">
                <a:solidFill>
                  <a:schemeClr val="accent3">
                    <a:lumMod val="20000"/>
                    <a:lumOff val="80000"/>
                  </a:schemeClr>
                </a:solidFill>
              </a:endParaRPr>
            </a:p>
          </p:txBody>
        </p:sp>
        <p:sp>
          <p:nvSpPr>
            <p:cNvPr id="17" name="TextBox 16"/>
            <p:cNvSpPr txBox="1"/>
            <p:nvPr/>
          </p:nvSpPr>
          <p:spPr>
            <a:xfrm>
              <a:off x="6622048" y="2316354"/>
              <a:ext cx="1153196" cy="324974"/>
            </a:xfrm>
            <a:prstGeom prst="rect">
              <a:avLst/>
            </a:prstGeom>
            <a:noFill/>
          </p:spPr>
          <p:txBody>
            <a:bodyPr wrap="square" rtlCol="0">
              <a:spAutoFit/>
            </a:bodyPr>
            <a:lstStyle/>
            <a:p>
              <a:pPr algn="ctr"/>
              <a:r>
                <a:rPr lang="en-US" sz="900" dirty="0" smtClean="0">
                  <a:solidFill>
                    <a:schemeClr val="accent3">
                      <a:lumMod val="20000"/>
                      <a:lumOff val="80000"/>
                    </a:schemeClr>
                  </a:solidFill>
                </a:rPr>
                <a:t>Server</a:t>
              </a:r>
              <a:endParaRPr lang="en-US" sz="900" dirty="0">
                <a:solidFill>
                  <a:schemeClr val="accent3">
                    <a:lumMod val="20000"/>
                    <a:lumOff val="80000"/>
                  </a:schemeClr>
                </a:solidFill>
              </a:endParaRPr>
            </a:p>
          </p:txBody>
        </p:sp>
        <p:cxnSp>
          <p:nvCxnSpPr>
            <p:cNvPr id="18" name="Straight Connector 17"/>
            <p:cNvCxnSpPr>
              <a:stCxn id="19" idx="6"/>
            </p:cNvCxnSpPr>
            <p:nvPr/>
          </p:nvCxnSpPr>
          <p:spPr>
            <a:xfrm flipV="1">
              <a:off x="6388159" y="2263583"/>
              <a:ext cx="271965" cy="1"/>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19" name="Oval 18"/>
            <p:cNvSpPr/>
            <p:nvPr/>
          </p:nvSpPr>
          <p:spPr>
            <a:xfrm>
              <a:off x="6261808" y="2200408"/>
              <a:ext cx="126351" cy="1263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0" name="Arc 19"/>
            <p:cNvSpPr/>
            <p:nvPr/>
          </p:nvSpPr>
          <p:spPr>
            <a:xfrm>
              <a:off x="6216024" y="2176710"/>
              <a:ext cx="151761" cy="169069"/>
            </a:xfrm>
            <a:prstGeom prst="arc">
              <a:avLst>
                <a:gd name="adj1" fmla="val 5457729"/>
                <a:gd name="adj2" fmla="val 16060373"/>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cxnSp>
          <p:nvCxnSpPr>
            <p:cNvPr id="21" name="Elbow Connector 31"/>
            <p:cNvCxnSpPr/>
            <p:nvPr/>
          </p:nvCxnSpPr>
          <p:spPr>
            <a:xfrm flipH="1">
              <a:off x="5597296" y="2261244"/>
              <a:ext cx="610251" cy="0"/>
            </a:xfrm>
            <a:prstGeom prst="straightConnector1">
              <a:avLst/>
            </a:prstGeom>
          </p:spPr>
          <p:style>
            <a:lnRef idx="2">
              <a:schemeClr val="accent1">
                <a:shade val="50000"/>
              </a:schemeClr>
            </a:lnRef>
            <a:fillRef idx="1">
              <a:schemeClr val="accent1"/>
            </a:fillRef>
            <a:effectRef idx="0">
              <a:schemeClr val="accent1"/>
            </a:effectRef>
            <a:fontRef idx="minor">
              <a:schemeClr val="lt1"/>
            </a:fontRef>
          </p:style>
        </p:cxnSp>
        <p:sp>
          <p:nvSpPr>
            <p:cNvPr id="22" name="Rounded Rectangle 21"/>
            <p:cNvSpPr/>
            <p:nvPr/>
          </p:nvSpPr>
          <p:spPr>
            <a:xfrm>
              <a:off x="4451467" y="2125701"/>
              <a:ext cx="1153192" cy="739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3" name="TextBox 22"/>
            <p:cNvSpPr txBox="1"/>
            <p:nvPr/>
          </p:nvSpPr>
          <p:spPr>
            <a:xfrm>
              <a:off x="4431092" y="2316354"/>
              <a:ext cx="1153196" cy="324974"/>
            </a:xfrm>
            <a:prstGeom prst="rect">
              <a:avLst/>
            </a:prstGeom>
            <a:noFill/>
          </p:spPr>
          <p:txBody>
            <a:bodyPr wrap="square" rtlCol="0">
              <a:spAutoFit/>
            </a:bodyPr>
            <a:lstStyle/>
            <a:p>
              <a:pPr algn="ctr"/>
              <a:r>
                <a:rPr lang="en-US" sz="900" dirty="0" smtClean="0">
                  <a:solidFill>
                    <a:schemeClr val="accent3">
                      <a:lumMod val="20000"/>
                      <a:lumOff val="80000"/>
                    </a:schemeClr>
                  </a:solidFill>
                </a:rPr>
                <a:t>Client</a:t>
              </a:r>
              <a:endParaRPr lang="en-US" sz="900" dirty="0">
                <a:solidFill>
                  <a:schemeClr val="accent3">
                    <a:lumMod val="20000"/>
                    <a:lumOff val="80000"/>
                  </a:schemeClr>
                </a:solidFill>
              </a:endParaRPr>
            </a:p>
          </p:txBody>
        </p:sp>
        <p:grpSp>
          <p:nvGrpSpPr>
            <p:cNvPr id="24" name="Group 23"/>
            <p:cNvGrpSpPr/>
            <p:nvPr/>
          </p:nvGrpSpPr>
          <p:grpSpPr>
            <a:xfrm>
              <a:off x="4420073" y="912658"/>
              <a:ext cx="3449315" cy="801265"/>
              <a:chOff x="472972" y="1452009"/>
              <a:chExt cx="3886199" cy="902752"/>
            </a:xfrm>
          </p:grpSpPr>
          <p:sp>
            <p:nvSpPr>
              <p:cNvPr id="25" name="Rounded Rectangle 24"/>
              <p:cNvSpPr/>
              <p:nvPr/>
            </p:nvSpPr>
            <p:spPr>
              <a:xfrm>
                <a:off x="472972" y="1452010"/>
                <a:ext cx="1490996" cy="9027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p:txBody>
          </p:sp>
          <p:sp>
            <p:nvSpPr>
              <p:cNvPr id="26" name="Rounded Rectangle 25"/>
              <p:cNvSpPr/>
              <p:nvPr/>
            </p:nvSpPr>
            <p:spPr>
              <a:xfrm>
                <a:off x="2868175" y="1452009"/>
                <a:ext cx="1490996" cy="9027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p:txBody>
          </p:sp>
          <p:cxnSp>
            <p:nvCxnSpPr>
              <p:cNvPr id="27" name="Elbow Connector 26"/>
              <p:cNvCxnSpPr>
                <a:stCxn id="30" idx="3"/>
                <a:endCxn id="31" idx="1"/>
              </p:cNvCxnSpPr>
              <p:nvPr/>
            </p:nvCxnSpPr>
            <p:spPr>
              <a:xfrm>
                <a:off x="1889674" y="1893092"/>
                <a:ext cx="1050290" cy="697"/>
              </a:xfrm>
              <a:prstGeom prst="bentConnector3">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28" name="TextBox 27"/>
              <p:cNvSpPr txBox="1"/>
              <p:nvPr/>
            </p:nvSpPr>
            <p:spPr>
              <a:xfrm>
                <a:off x="510193" y="1749495"/>
                <a:ext cx="1153197" cy="341727"/>
              </a:xfrm>
              <a:prstGeom prst="rect">
                <a:avLst/>
              </a:prstGeom>
              <a:noFill/>
            </p:spPr>
            <p:txBody>
              <a:bodyPr wrap="square" rtlCol="0">
                <a:spAutoFit/>
              </a:bodyPr>
              <a:lstStyle/>
              <a:p>
                <a:r>
                  <a:rPr lang="en-US" sz="800" dirty="0" smtClean="0">
                    <a:solidFill>
                      <a:schemeClr val="accent3">
                        <a:lumMod val="20000"/>
                        <a:lumOff val="80000"/>
                      </a:schemeClr>
                    </a:solidFill>
                  </a:rPr>
                  <a:t>Component</a:t>
                </a:r>
                <a:endParaRPr lang="en-US" sz="800" dirty="0">
                  <a:solidFill>
                    <a:schemeClr val="accent3">
                      <a:lumMod val="20000"/>
                      <a:lumOff val="80000"/>
                    </a:schemeClr>
                  </a:solidFill>
                </a:endParaRPr>
              </a:p>
            </p:txBody>
          </p:sp>
          <p:sp>
            <p:nvSpPr>
              <p:cNvPr id="29" name="TextBox 28"/>
              <p:cNvSpPr txBox="1"/>
              <p:nvPr/>
            </p:nvSpPr>
            <p:spPr>
              <a:xfrm>
                <a:off x="3180283" y="1736070"/>
                <a:ext cx="1153197" cy="341727"/>
              </a:xfrm>
              <a:prstGeom prst="rect">
                <a:avLst/>
              </a:prstGeom>
              <a:noFill/>
            </p:spPr>
            <p:txBody>
              <a:bodyPr wrap="square" rtlCol="0">
                <a:spAutoFit/>
              </a:bodyPr>
              <a:lstStyle/>
              <a:p>
                <a:r>
                  <a:rPr lang="en-US" sz="800" dirty="0" smtClean="0">
                    <a:solidFill>
                      <a:schemeClr val="accent3">
                        <a:lumMod val="20000"/>
                        <a:lumOff val="80000"/>
                      </a:schemeClr>
                    </a:solidFill>
                  </a:rPr>
                  <a:t>Component</a:t>
                </a:r>
                <a:endParaRPr lang="en-US" sz="800" dirty="0">
                  <a:solidFill>
                    <a:schemeClr val="accent3">
                      <a:lumMod val="20000"/>
                      <a:lumOff val="80000"/>
                    </a:schemeClr>
                  </a:solidFill>
                </a:endParaRPr>
              </a:p>
            </p:txBody>
          </p:sp>
          <p:sp>
            <p:nvSpPr>
              <p:cNvPr id="30" name="Rounded Rectangle 29"/>
              <p:cNvSpPr/>
              <p:nvPr/>
            </p:nvSpPr>
            <p:spPr>
              <a:xfrm>
                <a:off x="1649355" y="1564024"/>
                <a:ext cx="240319" cy="658135"/>
              </a:xfrm>
              <a:prstGeom prst="roundRect">
                <a:avLst/>
              </a:prstGeom>
              <a:solidFill>
                <a:schemeClr val="bg1">
                  <a:lumMod val="65000"/>
                </a:schemeClr>
              </a:solidFill>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sz="1000" dirty="0"/>
              </a:p>
            </p:txBody>
          </p:sp>
          <p:sp>
            <p:nvSpPr>
              <p:cNvPr id="31" name="Rounded Rectangle 30"/>
              <p:cNvSpPr/>
              <p:nvPr/>
            </p:nvSpPr>
            <p:spPr>
              <a:xfrm>
                <a:off x="2939964" y="1564721"/>
                <a:ext cx="240319" cy="658135"/>
              </a:xfrm>
              <a:prstGeom prst="roundRect">
                <a:avLst/>
              </a:prstGeom>
              <a:solidFill>
                <a:schemeClr val="bg1">
                  <a:lumMod val="65000"/>
                </a:schemeClr>
              </a:solidFill>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sz="1000" dirty="0"/>
              </a:p>
            </p:txBody>
          </p:sp>
        </p:grpSp>
      </p:grpSp>
    </p:spTree>
    <p:extLst>
      <p:ext uri="{BB962C8B-B14F-4D97-AF65-F5344CB8AC3E}">
        <p14:creationId xmlns:p14="http://schemas.microsoft.com/office/powerpoint/2010/main" val="3938258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Serialization</a:t>
            </a:r>
            <a:endParaRPr lang="en-US" dirty="0"/>
          </a:p>
        </p:txBody>
      </p:sp>
      <p:sp>
        <p:nvSpPr>
          <p:cNvPr id="4" name="Rectangle 3"/>
          <p:cNvSpPr/>
          <p:nvPr/>
        </p:nvSpPr>
        <p:spPr>
          <a:xfrm>
            <a:off x="958820" y="29152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962412" y="29152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961424" y="29188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961424" y="31013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961424" y="32838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53007" y="44578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01398" y="44333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573901" y="29260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573901" y="31027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576258" y="32881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578614" y="34523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961424" y="34629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962995" y="36514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17677" y="29202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0" y="30121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29224" y="23876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18872" y="35119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29007" y="23948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35088" y="28402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38680" y="28402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37692" y="28438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37692" y="30264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37692" y="32089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33" name="Straight Arrow Connector 32"/>
          <p:cNvCxnSpPr/>
          <p:nvPr/>
        </p:nvCxnSpPr>
        <p:spPr>
          <a:xfrm>
            <a:off x="7029275" y="438289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277666" y="4358383"/>
            <a:ext cx="410690" cy="184666"/>
          </a:xfrm>
          <a:prstGeom prst="rect">
            <a:avLst/>
          </a:prstGeom>
          <a:noFill/>
        </p:spPr>
        <p:txBody>
          <a:bodyPr wrap="none" rtlCol="0">
            <a:spAutoFit/>
          </a:bodyPr>
          <a:lstStyle/>
          <a:p>
            <a:r>
              <a:rPr lang="en-US" sz="600" dirty="0" smtClean="0"/>
              <a:t>4 bytes</a:t>
            </a:r>
            <a:endParaRPr lang="en-US" sz="600" dirty="0"/>
          </a:p>
        </p:txBody>
      </p:sp>
      <p:sp>
        <p:nvSpPr>
          <p:cNvPr id="35" name="TextBox 34"/>
          <p:cNvSpPr txBox="1"/>
          <p:nvPr/>
        </p:nvSpPr>
        <p:spPr>
          <a:xfrm>
            <a:off x="7978053" y="28416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7978053" y="30184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7980410" y="32038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7982766" y="33679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37692" y="33880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39263" y="35765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1" name="Left Brace 40"/>
          <p:cNvSpPr/>
          <p:nvPr/>
        </p:nvSpPr>
        <p:spPr>
          <a:xfrm>
            <a:off x="8333121" y="3035716"/>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42" name="TextBox 41"/>
          <p:cNvSpPr txBox="1"/>
          <p:nvPr/>
        </p:nvSpPr>
        <p:spPr>
          <a:xfrm>
            <a:off x="8438256" y="3184031"/>
            <a:ext cx="447435" cy="184666"/>
          </a:xfrm>
          <a:prstGeom prst="rect">
            <a:avLst/>
          </a:prstGeom>
          <a:noFill/>
        </p:spPr>
        <p:txBody>
          <a:bodyPr wrap="square" rtlCol="0">
            <a:spAutoFit/>
          </a:bodyPr>
          <a:lstStyle/>
          <a:p>
            <a:r>
              <a:rPr lang="en-US" sz="600" dirty="0" smtClean="0"/>
              <a:t>Point3D</a:t>
            </a:r>
            <a:endParaRPr lang="en-US" sz="600" dirty="0"/>
          </a:p>
        </p:txBody>
      </p:sp>
      <p:sp>
        <p:nvSpPr>
          <p:cNvPr id="44" name="TextBox 43"/>
          <p:cNvSpPr txBox="1"/>
          <p:nvPr/>
        </p:nvSpPr>
        <p:spPr>
          <a:xfrm>
            <a:off x="300038" y="721276"/>
            <a:ext cx="1449115" cy="1754326"/>
          </a:xfrm>
          <a:prstGeom prst="rect">
            <a:avLst/>
          </a:prstGeom>
          <a:noFill/>
        </p:spPr>
        <p:txBody>
          <a:bodyPr wrap="none" rtlCol="0">
            <a:spAutoFit/>
          </a:bodyPr>
          <a:lstStyle/>
          <a:p>
            <a:r>
              <a:rPr lang="en-US" dirty="0" smtClean="0"/>
              <a:t>Class Point3D</a:t>
            </a:r>
          </a:p>
          <a:p>
            <a:r>
              <a:rPr lang="en-US" dirty="0" smtClean="0"/>
              <a:t>{</a:t>
            </a:r>
          </a:p>
          <a:p>
            <a:r>
              <a:rPr lang="en-US" dirty="0" smtClean="0"/>
              <a:t>	</a:t>
            </a:r>
            <a:r>
              <a:rPr lang="en-US" dirty="0" err="1" smtClean="0"/>
              <a:t>int</a:t>
            </a:r>
            <a:r>
              <a:rPr lang="en-US" dirty="0" smtClean="0"/>
              <a:t> x;</a:t>
            </a:r>
          </a:p>
          <a:p>
            <a:r>
              <a:rPr lang="en-US" dirty="0"/>
              <a:t>	</a:t>
            </a:r>
            <a:r>
              <a:rPr lang="en-US" dirty="0" err="1" smtClean="0"/>
              <a:t>int</a:t>
            </a:r>
            <a:r>
              <a:rPr lang="en-US" dirty="0" smtClean="0"/>
              <a:t> y;</a:t>
            </a:r>
          </a:p>
          <a:p>
            <a:r>
              <a:rPr lang="en-US" dirty="0"/>
              <a:t>	</a:t>
            </a:r>
            <a:r>
              <a:rPr lang="en-US" dirty="0" err="1" smtClean="0"/>
              <a:t>int</a:t>
            </a:r>
            <a:r>
              <a:rPr lang="en-US" dirty="0" smtClean="0"/>
              <a:t> z;</a:t>
            </a:r>
          </a:p>
          <a:p>
            <a:r>
              <a:rPr lang="en-US" dirty="0" smtClean="0"/>
              <a:t>}</a:t>
            </a:r>
            <a:endParaRPr lang="en-US" dirty="0"/>
          </a:p>
        </p:txBody>
      </p:sp>
      <p:sp>
        <p:nvSpPr>
          <p:cNvPr id="45" name="Left-Right Arrow 44"/>
          <p:cNvSpPr/>
          <p:nvPr/>
        </p:nvSpPr>
        <p:spPr>
          <a:xfrm>
            <a:off x="3400216" y="38290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864402" y="40857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259590" y="302922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25077" y="29260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36550" y="47117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794500" y="4711700"/>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587500" y="26733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045204" y="312273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070855" y="29512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371885" y="26590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930680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Serialization</a:t>
            </a:r>
            <a:endParaRPr lang="en-US" dirty="0"/>
          </a:p>
        </p:txBody>
      </p:sp>
      <p:sp>
        <p:nvSpPr>
          <p:cNvPr id="4" name="Rectangle 3"/>
          <p:cNvSpPr/>
          <p:nvPr/>
        </p:nvSpPr>
        <p:spPr>
          <a:xfrm>
            <a:off x="958820" y="29152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962412" y="29152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961424" y="29188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961424" y="31013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961424" y="32838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53007" y="44578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01398" y="44333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573901" y="29260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573901" y="31027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576258" y="32881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578614" y="34523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961424" y="3462958"/>
            <a:ext cx="951638" cy="184666"/>
          </a:xfrm>
          <a:prstGeom prst="rect">
            <a:avLst/>
          </a:prstGeom>
          <a:noFill/>
          <a:ln w="28575">
            <a:solidFill>
              <a:schemeClr val="tx1"/>
            </a:solidFill>
          </a:ln>
        </p:spPr>
        <p:txBody>
          <a:bodyPr wrap="square" rtlCol="0">
            <a:spAutoFit/>
          </a:bodyPr>
          <a:lstStyle/>
          <a:p>
            <a:pPr algn="ctr"/>
            <a:r>
              <a:rPr lang="en-US" sz="600" dirty="0" smtClean="0"/>
              <a:t>More: 0x200</a:t>
            </a:r>
            <a:endParaRPr lang="en-US" sz="600" dirty="0"/>
          </a:p>
        </p:txBody>
      </p:sp>
      <p:sp>
        <p:nvSpPr>
          <p:cNvPr id="16" name="TextBox 15"/>
          <p:cNvSpPr txBox="1"/>
          <p:nvPr/>
        </p:nvSpPr>
        <p:spPr>
          <a:xfrm>
            <a:off x="962995" y="36514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17677" y="29202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0" y="30121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29224" y="23876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18872" y="35119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29007" y="23948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35088" y="28402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38680" y="28402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37692" y="28438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37692" y="30264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37692" y="32089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33" name="Straight Arrow Connector 32"/>
          <p:cNvCxnSpPr/>
          <p:nvPr/>
        </p:nvCxnSpPr>
        <p:spPr>
          <a:xfrm>
            <a:off x="7029275" y="438289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277666" y="4358383"/>
            <a:ext cx="410690" cy="184666"/>
          </a:xfrm>
          <a:prstGeom prst="rect">
            <a:avLst/>
          </a:prstGeom>
          <a:noFill/>
        </p:spPr>
        <p:txBody>
          <a:bodyPr wrap="none" rtlCol="0">
            <a:spAutoFit/>
          </a:bodyPr>
          <a:lstStyle/>
          <a:p>
            <a:r>
              <a:rPr lang="en-US" sz="600" dirty="0" smtClean="0"/>
              <a:t>4 bytes</a:t>
            </a:r>
            <a:endParaRPr lang="en-US" sz="600" dirty="0"/>
          </a:p>
        </p:txBody>
      </p:sp>
      <p:sp>
        <p:nvSpPr>
          <p:cNvPr id="35" name="TextBox 34"/>
          <p:cNvSpPr txBox="1"/>
          <p:nvPr/>
        </p:nvSpPr>
        <p:spPr>
          <a:xfrm>
            <a:off x="7978053" y="28416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7978053" y="30184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7980410" y="32038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7982766" y="33679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37692" y="33880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39263" y="3576559"/>
            <a:ext cx="951638" cy="184666"/>
          </a:xfrm>
          <a:prstGeom prst="rect">
            <a:avLst/>
          </a:prstGeom>
          <a:noFill/>
          <a:ln w="28575">
            <a:solidFill>
              <a:schemeClr val="tx1"/>
            </a:solidFill>
          </a:ln>
        </p:spPr>
        <p:txBody>
          <a:bodyPr wrap="square" rtlCol="0">
            <a:spAutoFit/>
          </a:bodyPr>
          <a:lstStyle/>
          <a:p>
            <a:pPr algn="ctr"/>
            <a:r>
              <a:rPr lang="en-US" sz="600" dirty="0" smtClean="0"/>
              <a:t>More:0x300</a:t>
            </a:r>
            <a:endParaRPr lang="en-US" sz="600" dirty="0"/>
          </a:p>
        </p:txBody>
      </p:sp>
      <p:sp>
        <p:nvSpPr>
          <p:cNvPr id="41" name="Left Brace 40"/>
          <p:cNvSpPr/>
          <p:nvPr/>
        </p:nvSpPr>
        <p:spPr>
          <a:xfrm>
            <a:off x="8333121" y="3035716"/>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42" name="TextBox 41"/>
          <p:cNvSpPr txBox="1"/>
          <p:nvPr/>
        </p:nvSpPr>
        <p:spPr>
          <a:xfrm>
            <a:off x="8438256" y="3184031"/>
            <a:ext cx="447435" cy="184666"/>
          </a:xfrm>
          <a:prstGeom prst="rect">
            <a:avLst/>
          </a:prstGeom>
          <a:noFill/>
        </p:spPr>
        <p:txBody>
          <a:bodyPr wrap="square" rtlCol="0">
            <a:spAutoFit/>
          </a:bodyPr>
          <a:lstStyle/>
          <a:p>
            <a:r>
              <a:rPr lang="en-US" sz="600" dirty="0" smtClean="0"/>
              <a:t>Point3D</a:t>
            </a:r>
            <a:endParaRPr lang="en-US" sz="600" dirty="0"/>
          </a:p>
        </p:txBody>
      </p:sp>
      <p:sp>
        <p:nvSpPr>
          <p:cNvPr id="44" name="TextBox 43"/>
          <p:cNvSpPr txBox="1"/>
          <p:nvPr/>
        </p:nvSpPr>
        <p:spPr>
          <a:xfrm>
            <a:off x="319088" y="619676"/>
            <a:ext cx="1786258" cy="2031325"/>
          </a:xfrm>
          <a:prstGeom prst="rect">
            <a:avLst/>
          </a:prstGeom>
          <a:noFill/>
        </p:spPr>
        <p:txBody>
          <a:bodyPr wrap="none" rtlCol="0">
            <a:spAutoFit/>
          </a:bodyPr>
          <a:lstStyle/>
          <a:p>
            <a:r>
              <a:rPr lang="en-US" dirty="0" smtClean="0"/>
              <a:t>Class Point3D</a:t>
            </a:r>
          </a:p>
          <a:p>
            <a:r>
              <a:rPr lang="en-US" dirty="0" smtClean="0"/>
              <a:t>{</a:t>
            </a:r>
          </a:p>
          <a:p>
            <a:r>
              <a:rPr lang="en-US" dirty="0" smtClean="0"/>
              <a:t>	</a:t>
            </a:r>
            <a:r>
              <a:rPr lang="en-US" dirty="0" err="1" smtClean="0"/>
              <a:t>int</a:t>
            </a:r>
            <a:r>
              <a:rPr lang="en-US" dirty="0" smtClean="0"/>
              <a:t> x;</a:t>
            </a:r>
          </a:p>
          <a:p>
            <a:r>
              <a:rPr lang="en-US" dirty="0"/>
              <a:t>	</a:t>
            </a:r>
            <a:r>
              <a:rPr lang="en-US" dirty="0" err="1" smtClean="0"/>
              <a:t>int</a:t>
            </a:r>
            <a:r>
              <a:rPr lang="en-US" dirty="0" smtClean="0"/>
              <a:t> y;</a:t>
            </a:r>
          </a:p>
          <a:p>
            <a:r>
              <a:rPr lang="en-US" dirty="0"/>
              <a:t>	</a:t>
            </a:r>
            <a:r>
              <a:rPr lang="en-US" dirty="0" err="1" smtClean="0"/>
              <a:t>int</a:t>
            </a:r>
            <a:r>
              <a:rPr lang="en-US" dirty="0" smtClean="0"/>
              <a:t> z;</a:t>
            </a:r>
          </a:p>
          <a:p>
            <a:r>
              <a:rPr lang="en-US" dirty="0"/>
              <a:t>	</a:t>
            </a:r>
            <a:r>
              <a:rPr lang="en-US" dirty="0" smtClean="0"/>
              <a:t>char *more;</a:t>
            </a:r>
          </a:p>
          <a:p>
            <a:r>
              <a:rPr lang="en-US" dirty="0" smtClean="0"/>
              <a:t>}</a:t>
            </a:r>
            <a:endParaRPr lang="en-US" dirty="0"/>
          </a:p>
        </p:txBody>
      </p:sp>
      <p:sp>
        <p:nvSpPr>
          <p:cNvPr id="45" name="Left-Right Arrow 44"/>
          <p:cNvSpPr/>
          <p:nvPr/>
        </p:nvSpPr>
        <p:spPr>
          <a:xfrm>
            <a:off x="3400216" y="38290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864402" y="40857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446280" y="302160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25077" y="29260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36550" y="47117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794500" y="4711700"/>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587500" y="26733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216654" y="314178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070855" y="29512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371885" y="26590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0" name="TextBox 59"/>
          <p:cNvSpPr txBox="1"/>
          <p:nvPr/>
        </p:nvSpPr>
        <p:spPr>
          <a:xfrm>
            <a:off x="970615" y="4066779"/>
            <a:ext cx="945815" cy="184666"/>
          </a:xfrm>
          <a:prstGeom prst="rect">
            <a:avLst/>
          </a:prstGeom>
          <a:solidFill>
            <a:schemeClr val="accent2">
              <a:lumMod val="75000"/>
            </a:schemeClr>
          </a:solidFill>
          <a:ln w="28575">
            <a:solidFill>
              <a:schemeClr val="tx1"/>
            </a:solidFill>
          </a:ln>
        </p:spPr>
        <p:txBody>
          <a:bodyPr wrap="square" rtlCol="0">
            <a:spAutoFit/>
          </a:bodyPr>
          <a:lstStyle/>
          <a:p>
            <a:pPr algn="ctr"/>
            <a:r>
              <a:rPr lang="en-US" sz="600" dirty="0" smtClean="0"/>
              <a:t>999</a:t>
            </a:r>
            <a:endParaRPr lang="en-US" sz="600" dirty="0"/>
          </a:p>
        </p:txBody>
      </p:sp>
      <p:sp>
        <p:nvSpPr>
          <p:cNvPr id="61" name="TextBox 60"/>
          <p:cNvSpPr txBox="1"/>
          <p:nvPr/>
        </p:nvSpPr>
        <p:spPr>
          <a:xfrm>
            <a:off x="7039263" y="404137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62" name="TextBox 61"/>
          <p:cNvSpPr txBox="1"/>
          <p:nvPr/>
        </p:nvSpPr>
        <p:spPr>
          <a:xfrm>
            <a:off x="2122430" y="3021601"/>
            <a:ext cx="326333" cy="184666"/>
          </a:xfrm>
          <a:prstGeom prst="rect">
            <a:avLst/>
          </a:prstGeom>
          <a:solidFill>
            <a:schemeClr val="accent2">
              <a:lumMod val="75000"/>
            </a:schemeClr>
          </a:solidFill>
          <a:ln w="28575">
            <a:solidFill>
              <a:schemeClr val="tx1"/>
            </a:solidFill>
          </a:ln>
        </p:spPr>
        <p:txBody>
          <a:bodyPr wrap="square" rtlCol="0">
            <a:spAutoFit/>
          </a:bodyPr>
          <a:lstStyle>
            <a:defPPr>
              <a:defRPr lang="en-GB"/>
            </a:defPPr>
            <a:lvl1pPr algn="ctr">
              <a:defRPr sz="600"/>
            </a:lvl1pPr>
          </a:lstStyle>
          <a:p>
            <a:r>
              <a:rPr lang="en-US" dirty="0"/>
              <a:t>999</a:t>
            </a:r>
          </a:p>
        </p:txBody>
      </p:sp>
    </p:spTree>
    <p:extLst>
      <p:ext uri="{BB962C8B-B14F-4D97-AF65-F5344CB8AC3E}">
        <p14:creationId xmlns:p14="http://schemas.microsoft.com/office/powerpoint/2010/main" val="1211207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 Definition Language</a:t>
            </a:r>
            <a:endParaRPr lang="en-US" dirty="0"/>
          </a:p>
        </p:txBody>
      </p:sp>
      <p:sp>
        <p:nvSpPr>
          <p:cNvPr id="3" name="Content Placeholder 2"/>
          <p:cNvSpPr>
            <a:spLocks noGrp="1"/>
          </p:cNvSpPr>
          <p:nvPr>
            <p:ph idx="1"/>
          </p:nvPr>
        </p:nvSpPr>
        <p:spPr>
          <a:xfrm>
            <a:off x="428073" y="789899"/>
            <a:ext cx="8229600" cy="3448212"/>
          </a:xfrm>
        </p:spPr>
        <p:txBody>
          <a:bodyPr/>
          <a:lstStyle/>
          <a:p>
            <a:r>
              <a:rPr lang="en-US" sz="2000" dirty="0" smtClean="0"/>
              <a:t>Allows describing types</a:t>
            </a:r>
          </a:p>
          <a:p>
            <a:r>
              <a:rPr lang="en-US" sz="2000" dirty="0" smtClean="0"/>
              <a:t>A compiler generate required code to define the type, including serialization functions</a:t>
            </a:r>
          </a:p>
          <a:p>
            <a:r>
              <a:rPr lang="en-US" sz="2000" dirty="0" smtClean="0"/>
              <a:t>Language independent, if the middleware is cross-language</a:t>
            </a:r>
          </a:p>
        </p:txBody>
      </p:sp>
      <p:sp>
        <p:nvSpPr>
          <p:cNvPr id="4" name="Rectangle 3"/>
          <p:cNvSpPr/>
          <p:nvPr/>
        </p:nvSpPr>
        <p:spPr>
          <a:xfrm>
            <a:off x="891435" y="2807766"/>
            <a:ext cx="3162485" cy="1569660"/>
          </a:xfrm>
          <a:prstGeom prst="rect">
            <a:avLst/>
          </a:prstGeom>
        </p:spPr>
        <p:txBody>
          <a:bodyPr wrap="square">
            <a:spAutoFit/>
          </a:bodyPr>
          <a:lstStyle/>
          <a:p>
            <a:r>
              <a:rPr lang="en-US" sz="1600" b="0" i="0" dirty="0" smtClean="0">
                <a:solidFill>
                  <a:srgbClr val="000000"/>
                </a:solidFill>
                <a:effectLst/>
                <a:latin typeface="Courier New" panose="02070309020205020404" pitchFamily="49" charset="0"/>
              </a:rPr>
              <a:t>point3d.thirft</a:t>
            </a:r>
          </a:p>
          <a:p>
            <a:r>
              <a:rPr lang="pl-PL" sz="1600" dirty="0">
                <a:solidFill>
                  <a:srgbClr val="000000"/>
                </a:solidFill>
                <a:latin typeface="Courier New" panose="02070309020205020404" pitchFamily="49" charset="0"/>
              </a:rPr>
              <a:t>struct </a:t>
            </a:r>
            <a:r>
              <a:rPr lang="pl-PL" sz="1600" dirty="0" smtClean="0">
                <a:solidFill>
                  <a:srgbClr val="000000"/>
                </a:solidFill>
                <a:latin typeface="Courier New" panose="02070309020205020404" pitchFamily="49" charset="0"/>
              </a:rPr>
              <a:t>Point</a:t>
            </a:r>
            <a:r>
              <a:rPr lang="it-IT" sz="1600" dirty="0" smtClean="0">
                <a:solidFill>
                  <a:srgbClr val="000000"/>
                </a:solidFill>
                <a:latin typeface="Courier New" panose="02070309020205020404" pitchFamily="49" charset="0"/>
              </a:rPr>
              <a:t>3</a:t>
            </a:r>
            <a:r>
              <a:rPr lang="pl-PL" sz="1600" dirty="0" smtClean="0">
                <a:solidFill>
                  <a:srgbClr val="000000"/>
                </a:solidFill>
                <a:latin typeface="Courier New" panose="02070309020205020404" pitchFamily="49" charset="0"/>
              </a:rPr>
              <a:t>D </a:t>
            </a:r>
            <a:r>
              <a:rPr lang="pl-PL" sz="1600" dirty="0">
                <a:solidFill>
                  <a:srgbClr val="000000"/>
                </a:solidFill>
                <a:latin typeface="Courier New" panose="02070309020205020404" pitchFamily="49" charset="0"/>
              </a:rPr>
              <a:t>{</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1</a:t>
            </a:r>
            <a:r>
              <a:rPr lang="pl-PL" sz="1600" dirty="0">
                <a:solidFill>
                  <a:srgbClr val="000000"/>
                </a:solidFill>
                <a:latin typeface="Courier New" panose="02070309020205020404" pitchFamily="49" charset="0"/>
              </a:rPr>
              <a:t>: i32 x;</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2</a:t>
            </a:r>
            <a:r>
              <a:rPr lang="pl-PL" sz="1600" dirty="0">
                <a:solidFill>
                  <a:srgbClr val="000000"/>
                </a:solidFill>
                <a:latin typeface="Courier New" panose="02070309020205020404" pitchFamily="49" charset="0"/>
              </a:rPr>
              <a:t>: i32 y;</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3</a:t>
            </a:r>
            <a:r>
              <a:rPr lang="pl-PL" sz="1600" dirty="0">
                <a:solidFill>
                  <a:srgbClr val="000000"/>
                </a:solidFill>
                <a:latin typeface="Courier New" panose="02070309020205020404" pitchFamily="49" charset="0"/>
              </a:rPr>
              <a:t>: i32 z;</a:t>
            </a:r>
          </a:p>
          <a:p>
            <a:r>
              <a:rPr lang="pl-PL" sz="1600" dirty="0">
                <a:solidFill>
                  <a:srgbClr val="000000"/>
                </a:solidFill>
                <a:latin typeface="Courier New" panose="02070309020205020404" pitchFamily="49" charset="0"/>
              </a:rPr>
              <a:t>}</a:t>
            </a:r>
          </a:p>
        </p:txBody>
      </p:sp>
      <p:cxnSp>
        <p:nvCxnSpPr>
          <p:cNvPr id="7" name="Straight Arrow Connector 6"/>
          <p:cNvCxnSpPr/>
          <p:nvPr/>
        </p:nvCxnSpPr>
        <p:spPr>
          <a:xfrm flipV="1">
            <a:off x="3501550" y="3057886"/>
            <a:ext cx="1371600" cy="127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5247800" y="2575286"/>
            <a:ext cx="2762250" cy="2123658"/>
          </a:xfrm>
          <a:prstGeom prst="rect">
            <a:avLst/>
          </a:prstGeom>
          <a:noFill/>
        </p:spPr>
        <p:txBody>
          <a:bodyPr wrap="square" rtlCol="0">
            <a:spAutoFit/>
          </a:bodyPr>
          <a:lstStyle/>
          <a:p>
            <a:r>
              <a:rPr lang="en-US" sz="1200" dirty="0">
                <a:solidFill>
                  <a:srgbClr val="000000"/>
                </a:solidFill>
                <a:latin typeface="Courier New" panose="02070309020205020404" pitchFamily="49" charset="0"/>
              </a:rPr>
              <a:t>Point3D.h/Point3D.cpp</a:t>
            </a:r>
          </a:p>
          <a:p>
            <a:r>
              <a:rPr lang="en-US" sz="1200" dirty="0">
                <a:solidFill>
                  <a:srgbClr val="000000"/>
                </a:solidFill>
                <a:latin typeface="Courier New" panose="02070309020205020404" pitchFamily="49" charset="0"/>
              </a:rPr>
              <a:t>class Point3D</a:t>
            </a:r>
          </a:p>
          <a:p>
            <a:r>
              <a:rPr lang="en-US" sz="1200" dirty="0">
                <a:solidFill>
                  <a:srgbClr val="000000"/>
                </a:solidFill>
                <a:latin typeface="Courier New" panose="02070309020205020404" pitchFamily="49" charset="0"/>
              </a:rPr>
              <a:t>{</a:t>
            </a:r>
          </a:p>
          <a:p>
            <a:r>
              <a:rPr lang="en-US" sz="1200" dirty="0">
                <a:solidFill>
                  <a:srgbClr val="000000"/>
                </a:solidFill>
                <a:latin typeface="Courier New" panose="02070309020205020404" pitchFamily="49" charset="0"/>
              </a:rPr>
              <a:t>	</a:t>
            </a:r>
            <a:r>
              <a:rPr lang="en-US" sz="1200" dirty="0" err="1">
                <a:solidFill>
                  <a:srgbClr val="000000"/>
                </a:solidFill>
                <a:latin typeface="Courier New" panose="02070309020205020404" pitchFamily="49" charset="0"/>
              </a:rPr>
              <a:t>int</a:t>
            </a:r>
            <a:r>
              <a:rPr lang="en-US" sz="1200" dirty="0">
                <a:solidFill>
                  <a:srgbClr val="000000"/>
                </a:solidFill>
                <a:latin typeface="Courier New" panose="02070309020205020404" pitchFamily="49" charset="0"/>
              </a:rPr>
              <a:t> x;</a:t>
            </a:r>
          </a:p>
          <a:p>
            <a:r>
              <a:rPr lang="en-US" sz="1200" dirty="0">
                <a:solidFill>
                  <a:srgbClr val="000000"/>
                </a:solidFill>
                <a:latin typeface="Courier New" panose="02070309020205020404" pitchFamily="49" charset="0"/>
              </a:rPr>
              <a:t>	</a:t>
            </a:r>
            <a:r>
              <a:rPr lang="en-US" sz="1200" dirty="0" err="1">
                <a:solidFill>
                  <a:srgbClr val="000000"/>
                </a:solidFill>
                <a:latin typeface="Courier New" panose="02070309020205020404" pitchFamily="49" charset="0"/>
              </a:rPr>
              <a:t>int</a:t>
            </a:r>
            <a:r>
              <a:rPr lang="en-US" sz="1200" dirty="0">
                <a:solidFill>
                  <a:srgbClr val="000000"/>
                </a:solidFill>
                <a:latin typeface="Courier New" panose="02070309020205020404" pitchFamily="49" charset="0"/>
              </a:rPr>
              <a:t> y;</a:t>
            </a:r>
          </a:p>
          <a:p>
            <a:r>
              <a:rPr lang="en-US" sz="1200" dirty="0">
                <a:solidFill>
                  <a:srgbClr val="000000"/>
                </a:solidFill>
                <a:latin typeface="Courier New" panose="02070309020205020404" pitchFamily="49" charset="0"/>
              </a:rPr>
              <a:t>	</a:t>
            </a:r>
            <a:r>
              <a:rPr lang="en-US" sz="1200" dirty="0" err="1">
                <a:solidFill>
                  <a:srgbClr val="000000"/>
                </a:solidFill>
                <a:latin typeface="Courier New" panose="02070309020205020404" pitchFamily="49" charset="0"/>
              </a:rPr>
              <a:t>int</a:t>
            </a:r>
            <a:r>
              <a:rPr lang="en-US" sz="1200" dirty="0">
                <a:solidFill>
                  <a:srgbClr val="000000"/>
                </a:solidFill>
                <a:latin typeface="Courier New" panose="02070309020205020404" pitchFamily="49" charset="0"/>
              </a:rPr>
              <a:t> z;</a:t>
            </a:r>
          </a:p>
          <a:p>
            <a:endParaRPr lang="en-US" sz="1200" dirty="0">
              <a:solidFill>
                <a:srgbClr val="000000"/>
              </a:solidFill>
              <a:latin typeface="Courier New" panose="02070309020205020404" pitchFamily="49" charset="0"/>
            </a:endParaRPr>
          </a:p>
          <a:p>
            <a:r>
              <a:rPr lang="en-US" sz="1200" dirty="0">
                <a:solidFill>
                  <a:srgbClr val="000000"/>
                </a:solidFill>
                <a:latin typeface="Courier New" panose="02070309020205020404" pitchFamily="49" charset="0"/>
              </a:rPr>
              <a:t>	serialize();</a:t>
            </a:r>
          </a:p>
          <a:p>
            <a:r>
              <a:rPr lang="en-US" sz="1200" dirty="0">
                <a:solidFill>
                  <a:srgbClr val="000000"/>
                </a:solidFill>
                <a:latin typeface="Courier New" panose="02070309020205020404" pitchFamily="49" charset="0"/>
              </a:rPr>
              <a:t>	</a:t>
            </a:r>
            <a:r>
              <a:rPr lang="en-US" sz="1200" dirty="0" err="1">
                <a:solidFill>
                  <a:srgbClr val="000000"/>
                </a:solidFill>
                <a:latin typeface="Courier New" panose="02070309020205020404" pitchFamily="49" charset="0"/>
              </a:rPr>
              <a:t>deserialize</a:t>
            </a:r>
            <a:r>
              <a:rPr lang="en-US" sz="1200" dirty="0">
                <a:solidFill>
                  <a:srgbClr val="000000"/>
                </a:solidFill>
                <a:latin typeface="Courier New" panose="02070309020205020404" pitchFamily="49" charset="0"/>
              </a:rPr>
              <a:t>();</a:t>
            </a:r>
          </a:p>
          <a:p>
            <a:endParaRPr lang="en-US" sz="1200" dirty="0">
              <a:solidFill>
                <a:srgbClr val="000000"/>
              </a:solidFill>
              <a:latin typeface="Courier New" panose="02070309020205020404" pitchFamily="49" charset="0"/>
            </a:endParaRPr>
          </a:p>
          <a:p>
            <a:r>
              <a:rPr lang="en-US" sz="1200" dirty="0">
                <a:solidFill>
                  <a:srgbClr val="000000"/>
                </a:solidFill>
                <a:latin typeface="Courier New" panose="02070309020205020404" pitchFamily="49" charset="0"/>
              </a:rPr>
              <a:t>}</a:t>
            </a:r>
          </a:p>
        </p:txBody>
      </p:sp>
      <p:sp>
        <p:nvSpPr>
          <p:cNvPr id="13" name="TextBox 12"/>
          <p:cNvSpPr txBox="1"/>
          <p:nvPr/>
        </p:nvSpPr>
        <p:spPr>
          <a:xfrm>
            <a:off x="3506631" y="2683236"/>
            <a:ext cx="1366519" cy="369332"/>
          </a:xfrm>
          <a:prstGeom prst="rect">
            <a:avLst/>
          </a:prstGeom>
          <a:noFill/>
        </p:spPr>
        <p:txBody>
          <a:bodyPr wrap="square" rtlCol="0">
            <a:spAutoFit/>
          </a:bodyPr>
          <a:lstStyle/>
          <a:p>
            <a:r>
              <a:rPr lang="en-US" dirty="0" smtClean="0"/>
              <a:t>IDL compile</a:t>
            </a:r>
            <a:endParaRPr lang="en-US" dirty="0"/>
          </a:p>
        </p:txBody>
      </p:sp>
    </p:spTree>
    <p:extLst>
      <p:ext uri="{BB962C8B-B14F-4D97-AF65-F5344CB8AC3E}">
        <p14:creationId xmlns:p14="http://schemas.microsoft.com/office/powerpoint/2010/main" val="1910292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model</a:t>
            </a:r>
            <a:endParaRPr lang="en-US" dirty="0"/>
          </a:p>
        </p:txBody>
      </p:sp>
      <p:sp>
        <p:nvSpPr>
          <p:cNvPr id="3" name="Content Placeholder 2"/>
          <p:cNvSpPr>
            <a:spLocks noGrp="1"/>
          </p:cNvSpPr>
          <p:nvPr>
            <p:ph idx="1"/>
          </p:nvPr>
        </p:nvSpPr>
        <p:spPr/>
        <p:txBody>
          <a:bodyPr/>
          <a:lstStyle/>
          <a:p>
            <a:r>
              <a:rPr lang="en-US" dirty="0" smtClean="0">
                <a:latin typeface="Calibri" panose="020F0502020204030204" pitchFamily="34" charset="0"/>
              </a:rPr>
              <a:t>Remote </a:t>
            </a:r>
            <a:r>
              <a:rPr lang="en-US" dirty="0">
                <a:latin typeface="Calibri" panose="020F0502020204030204" pitchFamily="34" charset="0"/>
              </a:rPr>
              <a:t>Procedure Calls (RPC)</a:t>
            </a:r>
          </a:p>
          <a:p>
            <a:pPr lvl="1"/>
            <a:r>
              <a:rPr lang="en-US" dirty="0">
                <a:latin typeface="Calibri" panose="020F0502020204030204" pitchFamily="34" charset="0"/>
              </a:rPr>
              <a:t>Remote invocation of an object</a:t>
            </a:r>
          </a:p>
          <a:p>
            <a:pPr lvl="1"/>
            <a:r>
              <a:rPr lang="en-US" dirty="0">
                <a:latin typeface="Calibri" panose="020F0502020204030204" pitchFamily="34" charset="0"/>
              </a:rPr>
              <a:t>Synchronous nature (although variant exists</a:t>
            </a:r>
            <a:r>
              <a:rPr lang="en-US" dirty="0" smtClean="0">
                <a:latin typeface="Calibri" panose="020F0502020204030204" pitchFamily="34" charset="0"/>
              </a:rPr>
              <a:t>)</a:t>
            </a:r>
          </a:p>
          <a:p>
            <a:r>
              <a:rPr lang="en-US" dirty="0">
                <a:latin typeface="Calibri" panose="020F0502020204030204" pitchFamily="34" charset="0"/>
              </a:rPr>
              <a:t>Publish/Subscribe</a:t>
            </a:r>
          </a:p>
          <a:p>
            <a:pPr lvl="1"/>
            <a:r>
              <a:rPr lang="en-US" dirty="0">
                <a:latin typeface="Calibri" panose="020F0502020204030204" pitchFamily="34" charset="0"/>
              </a:rPr>
              <a:t>Space, time, synchronization decoupling</a:t>
            </a:r>
          </a:p>
          <a:p>
            <a:pPr lvl="1"/>
            <a:endParaRPr lang="en-US" dirty="0">
              <a:latin typeface="Calibri" panose="020F0502020204030204" pitchFamily="34" charset="0"/>
            </a:endParaRPr>
          </a:p>
          <a:p>
            <a:endParaRPr lang="en-US" dirty="0"/>
          </a:p>
        </p:txBody>
      </p:sp>
    </p:spTree>
    <p:extLst>
      <p:ext uri="{BB962C8B-B14F-4D97-AF65-F5344CB8AC3E}">
        <p14:creationId xmlns:p14="http://schemas.microsoft.com/office/powerpoint/2010/main" val="3801513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in RPC</a:t>
            </a:r>
            <a:endParaRPr lang="en-US" dirty="0"/>
          </a:p>
        </p:txBody>
      </p:sp>
      <p:pic>
        <p:nvPicPr>
          <p:cNvPr id="15362" name="Picture 2" descr="Immagine correla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1650" y="752475"/>
            <a:ext cx="3418395" cy="4097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4370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Decoupling in publish-subscribe</a:t>
            </a:r>
            <a:endParaRPr lang="en-US" dirty="0"/>
          </a:p>
        </p:txBody>
      </p:sp>
      <p:sp>
        <p:nvSpPr>
          <p:cNvPr id="3" name="Content Placeholder 2"/>
          <p:cNvSpPr>
            <a:spLocks noGrp="1"/>
          </p:cNvSpPr>
          <p:nvPr>
            <p:ph idx="1"/>
          </p:nvPr>
        </p:nvSpPr>
        <p:spPr/>
        <p:txBody>
          <a:bodyPr/>
          <a:lstStyle/>
          <a:p>
            <a:r>
              <a:rPr lang="en-US" sz="2000" b="1" dirty="0">
                <a:solidFill>
                  <a:schemeClr val="accent1">
                    <a:lumMod val="75000"/>
                  </a:schemeClr>
                </a:solidFill>
                <a:latin typeface="Calibri" panose="020F0502020204030204" pitchFamily="34" charset="0"/>
              </a:rPr>
              <a:t>Space decoupling</a:t>
            </a:r>
            <a:r>
              <a:rPr lang="en-US" sz="2000" dirty="0">
                <a:latin typeface="Calibri" panose="020F0502020204030204" pitchFamily="34" charset="0"/>
              </a:rPr>
              <a:t>: the interaction parties do not need to know each other; publisher publish events through an event service and the subscribers get these events indirectly through the event service</a:t>
            </a:r>
          </a:p>
          <a:p>
            <a:r>
              <a:rPr lang="en-US" sz="2000" b="1" dirty="0">
                <a:solidFill>
                  <a:schemeClr val="accent1">
                    <a:lumMod val="75000"/>
                  </a:schemeClr>
                </a:solidFill>
                <a:latin typeface="Calibri" panose="020F0502020204030204" pitchFamily="34" charset="0"/>
              </a:rPr>
              <a:t>Time decoupling</a:t>
            </a:r>
            <a:r>
              <a:rPr lang="en-US" sz="2000" dirty="0">
                <a:latin typeface="Calibri" panose="020F0502020204030204" pitchFamily="34" charset="0"/>
              </a:rPr>
              <a:t>: interaction parties do not need to be actively participating in the interaction at the same time, publisher might publish events while subscribers is disconnected and subscribers might get notified of an event while the original publisher is disconnected</a:t>
            </a:r>
          </a:p>
          <a:p>
            <a:r>
              <a:rPr lang="en-US" sz="2000" b="1" dirty="0">
                <a:solidFill>
                  <a:schemeClr val="accent1">
                    <a:lumMod val="75000"/>
                  </a:schemeClr>
                </a:solidFill>
                <a:latin typeface="Calibri" panose="020F0502020204030204" pitchFamily="34" charset="0"/>
              </a:rPr>
              <a:t>Synchronization decoupling</a:t>
            </a:r>
            <a:r>
              <a:rPr lang="en-US" sz="2000" dirty="0">
                <a:latin typeface="Calibri" panose="020F0502020204030204" pitchFamily="34" charset="0"/>
              </a:rPr>
              <a:t>: publishers are not blocked while producing events and subscribers can get asynchronously notified (through callback) of the occurrence of the event while performing concurrent activity</a:t>
            </a:r>
          </a:p>
          <a:p>
            <a:endParaRPr lang="en-US" sz="2000" dirty="0"/>
          </a:p>
        </p:txBody>
      </p:sp>
      <p:sp>
        <p:nvSpPr>
          <p:cNvPr id="4" name="TextBox 3"/>
          <p:cNvSpPr txBox="1"/>
          <p:nvPr/>
        </p:nvSpPr>
        <p:spPr>
          <a:xfrm>
            <a:off x="3408391" y="4774168"/>
            <a:ext cx="5735609" cy="369332"/>
          </a:xfrm>
          <a:prstGeom prst="rect">
            <a:avLst/>
          </a:prstGeom>
          <a:noFill/>
        </p:spPr>
        <p:txBody>
          <a:bodyPr wrap="none" rtlCol="0">
            <a:spAutoFit/>
          </a:bodyPr>
          <a:lstStyle/>
          <a:p>
            <a:r>
              <a:rPr lang="en-US" i="1" dirty="0" err="1" smtClean="0">
                <a:latin typeface="Calibri" panose="020F0502020204030204" pitchFamily="34" charset="0"/>
              </a:rPr>
              <a:t>Eugster</a:t>
            </a:r>
            <a:r>
              <a:rPr lang="en-US" i="1" dirty="0" smtClean="0">
                <a:latin typeface="Calibri" panose="020F0502020204030204" pitchFamily="34" charset="0"/>
              </a:rPr>
              <a:t>, et al., The Many Faces of Publish/Subscribe,  2003. </a:t>
            </a:r>
            <a:endParaRPr lang="en-US" i="1" dirty="0">
              <a:latin typeface="Calibri" panose="020F0502020204030204" pitchFamily="34" charset="0"/>
            </a:endParaRPr>
          </a:p>
        </p:txBody>
      </p:sp>
    </p:spTree>
    <p:extLst>
      <p:ext uri="{BB962C8B-B14F-4D97-AF65-F5344CB8AC3E}">
        <p14:creationId xmlns:p14="http://schemas.microsoft.com/office/powerpoint/2010/main" val="2188920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72649" y="232312"/>
            <a:ext cx="8700874" cy="42406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3408391" y="4774168"/>
            <a:ext cx="5735609" cy="369332"/>
          </a:xfrm>
          <a:prstGeom prst="rect">
            <a:avLst/>
          </a:prstGeom>
          <a:noFill/>
        </p:spPr>
        <p:txBody>
          <a:bodyPr wrap="none" rtlCol="0">
            <a:spAutoFit/>
          </a:bodyPr>
          <a:lstStyle/>
          <a:p>
            <a:r>
              <a:rPr lang="en-US" i="1" dirty="0" err="1" smtClean="0">
                <a:latin typeface="Calibri" panose="020F0502020204030204" pitchFamily="34" charset="0"/>
              </a:rPr>
              <a:t>Eugster</a:t>
            </a:r>
            <a:r>
              <a:rPr lang="en-US" i="1" dirty="0" smtClean="0">
                <a:latin typeface="Calibri" panose="020F0502020204030204" pitchFamily="34" charset="0"/>
              </a:rPr>
              <a:t>, et al., The Many Faces of Publish/Subscribe,  2003. </a:t>
            </a:r>
            <a:endParaRPr lang="en-US" i="1" dirty="0">
              <a:latin typeface="Calibri" panose="020F0502020204030204" pitchFamily="34" charset="0"/>
            </a:endParaRPr>
          </a:p>
        </p:txBody>
      </p:sp>
    </p:spTree>
    <p:extLst>
      <p:ext uri="{BB962C8B-B14F-4D97-AF65-F5344CB8AC3E}">
        <p14:creationId xmlns:p14="http://schemas.microsoft.com/office/powerpoint/2010/main" val="982829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Fail Compilation 2015 DRC - Humanoid Robot Fails">
            <a:hlinkClick r:id="" action="ppaction://media"/>
          </p:cNvPr>
          <p:cNvPicPr>
            <a:picLocks noChangeAspect="1"/>
          </p:cNvPicPr>
          <p:nvPr>
            <a:videoFile r:link="rId1"/>
            <p:extLst>
              <p:ext uri="{DAA4B4D4-6D71-4841-9C94-3DE7FCFB9230}">
                <p14:media xmlns:p14="http://schemas.microsoft.com/office/powerpoint/2010/main" r:link="rId2">
                  <p14:trim st="18608" end="27934"/>
                </p14:media>
              </p:ext>
            </p:extLst>
          </p:nvPr>
        </p:nvPicPr>
        <p:blipFill>
          <a:blip r:embed="rId4"/>
          <a:stretch>
            <a:fillRect/>
          </a:stretch>
        </p:blipFill>
        <p:spPr>
          <a:xfrm>
            <a:off x="0" y="0"/>
            <a:ext cx="9144000" cy="5143502"/>
          </a:xfrm>
          <a:prstGeom prst="rect">
            <a:avLst/>
          </a:prstGeom>
        </p:spPr>
      </p:pic>
    </p:spTree>
    <p:extLst>
      <p:ext uri="{BB962C8B-B14F-4D97-AF65-F5344CB8AC3E}">
        <p14:creationId xmlns:p14="http://schemas.microsoft.com/office/powerpoint/2010/main" val="815377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storage (persistency)</a:t>
            </a:r>
            <a:endParaRPr lang="en-US" dirty="0"/>
          </a:p>
        </p:txBody>
      </p:sp>
      <p:sp>
        <p:nvSpPr>
          <p:cNvPr id="3" name="Content Placeholder 2"/>
          <p:cNvSpPr>
            <a:spLocks noGrp="1"/>
          </p:cNvSpPr>
          <p:nvPr>
            <p:ph idx="1"/>
          </p:nvPr>
        </p:nvSpPr>
        <p:spPr/>
        <p:txBody>
          <a:bodyPr/>
          <a:lstStyle/>
          <a:p>
            <a:r>
              <a:rPr lang="en-US" dirty="0" smtClean="0"/>
              <a:t>What happens when the sender is faster than the receiver?</a:t>
            </a:r>
          </a:p>
          <a:p>
            <a:r>
              <a:rPr lang="en-US" dirty="0" smtClean="0"/>
              <a:t>Buffering:</a:t>
            </a:r>
          </a:p>
          <a:p>
            <a:pPr lvl="1"/>
            <a:r>
              <a:rPr lang="en-US" dirty="0" smtClean="0"/>
              <a:t>First In First Out (messages are queued, at the cost of latency)</a:t>
            </a:r>
          </a:p>
          <a:p>
            <a:pPr lvl="1"/>
            <a:r>
              <a:rPr lang="en-US" dirty="0" smtClean="0"/>
              <a:t>Oldest Packet Drop: minimize latency, drop messages if required</a:t>
            </a:r>
          </a:p>
        </p:txBody>
      </p:sp>
    </p:spTree>
    <p:extLst>
      <p:ext uri="{BB962C8B-B14F-4D97-AF65-F5344CB8AC3E}">
        <p14:creationId xmlns:p14="http://schemas.microsoft.com/office/powerpoint/2010/main" val="2262828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73674" y="9271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73457" y="9343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79538" y="1379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83130" y="1379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82142" y="1383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82142" y="1565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82142" y="1748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5" name="TextBox 34"/>
          <p:cNvSpPr txBox="1"/>
          <p:nvPr/>
        </p:nvSpPr>
        <p:spPr>
          <a:xfrm>
            <a:off x="8022503" y="13811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8022503" y="15579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8024860" y="17433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8027216" y="19074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82142" y="1927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83713" y="2116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304040" y="156872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69527" y="14655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81355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631950" y="12128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089654" y="166223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416335" y="11985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9" name="TextBox 88"/>
          <p:cNvSpPr txBox="1"/>
          <p:nvPr/>
        </p:nvSpPr>
        <p:spPr>
          <a:xfrm>
            <a:off x="8144816" y="2279650"/>
            <a:ext cx="999184" cy="276999"/>
          </a:xfrm>
          <a:prstGeom prst="rect">
            <a:avLst/>
          </a:prstGeom>
          <a:noFill/>
        </p:spPr>
        <p:txBody>
          <a:bodyPr wrap="none" rtlCol="0">
            <a:spAutoFit/>
          </a:bodyPr>
          <a:lstStyle/>
          <a:p>
            <a:r>
              <a:rPr lang="en-US" sz="1200" dirty="0" smtClean="0"/>
              <a:t>Component1</a:t>
            </a:r>
            <a:endParaRPr lang="en-US" sz="1200" dirty="0"/>
          </a:p>
        </p:txBody>
      </p:sp>
    </p:spTree>
    <p:extLst>
      <p:ext uri="{BB962C8B-B14F-4D97-AF65-F5344CB8AC3E}">
        <p14:creationId xmlns:p14="http://schemas.microsoft.com/office/powerpoint/2010/main" val="38763338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73674" y="9271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73457" y="9343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79538" y="1379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83130" y="1379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82142" y="1383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82142" y="1565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82142" y="1748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5" name="TextBox 34"/>
          <p:cNvSpPr txBox="1"/>
          <p:nvPr/>
        </p:nvSpPr>
        <p:spPr>
          <a:xfrm>
            <a:off x="8022503" y="13811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8022503" y="15579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8024860" y="17433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8027216" y="19074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82142" y="1927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83713" y="2116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304040" y="156872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69527" y="14655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81355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631950" y="12128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089654" y="166223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416335" y="11985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0" name="Rectangle 59"/>
          <p:cNvSpPr/>
          <p:nvPr/>
        </p:nvSpPr>
        <p:spPr>
          <a:xfrm>
            <a:off x="7092238" y="3157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1" name="Rectangle 60"/>
          <p:cNvSpPr/>
          <p:nvPr/>
        </p:nvSpPr>
        <p:spPr>
          <a:xfrm>
            <a:off x="7095830" y="3157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2" name="TextBox 61"/>
          <p:cNvSpPr txBox="1"/>
          <p:nvPr/>
        </p:nvSpPr>
        <p:spPr>
          <a:xfrm>
            <a:off x="7094842" y="3161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63" name="TextBox 62"/>
          <p:cNvSpPr txBox="1"/>
          <p:nvPr/>
        </p:nvSpPr>
        <p:spPr>
          <a:xfrm>
            <a:off x="7094842" y="3343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64" name="TextBox 63"/>
          <p:cNvSpPr txBox="1"/>
          <p:nvPr/>
        </p:nvSpPr>
        <p:spPr>
          <a:xfrm>
            <a:off x="7094842" y="3526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65" name="Straight Arrow Connector 64"/>
          <p:cNvCxnSpPr/>
          <p:nvPr/>
        </p:nvCxnSpPr>
        <p:spPr>
          <a:xfrm>
            <a:off x="7086425" y="470039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7341166" y="4656833"/>
            <a:ext cx="410690" cy="184666"/>
          </a:xfrm>
          <a:prstGeom prst="rect">
            <a:avLst/>
          </a:prstGeom>
          <a:noFill/>
        </p:spPr>
        <p:txBody>
          <a:bodyPr wrap="none" rtlCol="0">
            <a:spAutoFit/>
          </a:bodyPr>
          <a:lstStyle/>
          <a:p>
            <a:r>
              <a:rPr lang="en-US" sz="600" dirty="0" smtClean="0"/>
              <a:t>4 bytes</a:t>
            </a:r>
            <a:endParaRPr lang="en-US" sz="600" dirty="0"/>
          </a:p>
        </p:txBody>
      </p:sp>
      <p:sp>
        <p:nvSpPr>
          <p:cNvPr id="67" name="TextBox 66"/>
          <p:cNvSpPr txBox="1"/>
          <p:nvPr/>
        </p:nvSpPr>
        <p:spPr>
          <a:xfrm>
            <a:off x="8035203" y="3159170"/>
            <a:ext cx="372218" cy="184666"/>
          </a:xfrm>
          <a:prstGeom prst="rect">
            <a:avLst/>
          </a:prstGeom>
          <a:noFill/>
        </p:spPr>
        <p:txBody>
          <a:bodyPr wrap="none" rtlCol="0">
            <a:spAutoFit/>
          </a:bodyPr>
          <a:lstStyle/>
          <a:p>
            <a:r>
              <a:rPr lang="en-US" sz="600" dirty="0" smtClean="0"/>
              <a:t>0x204</a:t>
            </a:r>
            <a:endParaRPr lang="en-US" sz="600" dirty="0"/>
          </a:p>
        </p:txBody>
      </p:sp>
      <p:sp>
        <p:nvSpPr>
          <p:cNvPr id="68" name="TextBox 67"/>
          <p:cNvSpPr txBox="1"/>
          <p:nvPr/>
        </p:nvSpPr>
        <p:spPr>
          <a:xfrm>
            <a:off x="8035203" y="3335918"/>
            <a:ext cx="372218" cy="184666"/>
          </a:xfrm>
          <a:prstGeom prst="rect">
            <a:avLst/>
          </a:prstGeom>
          <a:noFill/>
        </p:spPr>
        <p:txBody>
          <a:bodyPr wrap="none" rtlCol="0">
            <a:spAutoFit/>
          </a:bodyPr>
          <a:lstStyle/>
          <a:p>
            <a:r>
              <a:rPr lang="en-US" sz="600" dirty="0" smtClean="0"/>
              <a:t>0x208</a:t>
            </a:r>
            <a:endParaRPr lang="en-US" sz="600" dirty="0"/>
          </a:p>
        </p:txBody>
      </p:sp>
      <p:sp>
        <p:nvSpPr>
          <p:cNvPr id="73" name="TextBox 72"/>
          <p:cNvSpPr txBox="1"/>
          <p:nvPr/>
        </p:nvSpPr>
        <p:spPr>
          <a:xfrm>
            <a:off x="8037560" y="3521307"/>
            <a:ext cx="375424" cy="184666"/>
          </a:xfrm>
          <a:prstGeom prst="rect">
            <a:avLst/>
          </a:prstGeom>
          <a:noFill/>
        </p:spPr>
        <p:txBody>
          <a:bodyPr wrap="none" rtlCol="0">
            <a:spAutoFit/>
          </a:bodyPr>
          <a:lstStyle/>
          <a:p>
            <a:r>
              <a:rPr lang="en-US" sz="600" dirty="0" smtClean="0"/>
              <a:t>0x20C</a:t>
            </a:r>
            <a:endParaRPr lang="en-US" sz="600" dirty="0"/>
          </a:p>
        </p:txBody>
      </p:sp>
      <p:sp>
        <p:nvSpPr>
          <p:cNvPr id="74" name="TextBox 73"/>
          <p:cNvSpPr txBox="1"/>
          <p:nvPr/>
        </p:nvSpPr>
        <p:spPr>
          <a:xfrm>
            <a:off x="8039916" y="3685488"/>
            <a:ext cx="372218" cy="184666"/>
          </a:xfrm>
          <a:prstGeom prst="rect">
            <a:avLst/>
          </a:prstGeom>
          <a:noFill/>
        </p:spPr>
        <p:txBody>
          <a:bodyPr wrap="none" rtlCol="0">
            <a:spAutoFit/>
          </a:bodyPr>
          <a:lstStyle/>
          <a:p>
            <a:r>
              <a:rPr lang="en-US" sz="600" dirty="0" smtClean="0"/>
              <a:t>0x210</a:t>
            </a:r>
            <a:endParaRPr lang="en-US" sz="600" dirty="0"/>
          </a:p>
        </p:txBody>
      </p:sp>
      <p:sp>
        <p:nvSpPr>
          <p:cNvPr id="75" name="TextBox 74"/>
          <p:cNvSpPr txBox="1"/>
          <p:nvPr/>
        </p:nvSpPr>
        <p:spPr>
          <a:xfrm>
            <a:off x="7094842" y="3705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76" name="TextBox 75"/>
          <p:cNvSpPr txBox="1"/>
          <p:nvPr/>
        </p:nvSpPr>
        <p:spPr>
          <a:xfrm>
            <a:off x="7096413" y="3894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89" name="TextBox 88"/>
          <p:cNvSpPr txBox="1"/>
          <p:nvPr/>
        </p:nvSpPr>
        <p:spPr>
          <a:xfrm>
            <a:off x="8144816" y="2279650"/>
            <a:ext cx="999184" cy="276999"/>
          </a:xfrm>
          <a:prstGeom prst="rect">
            <a:avLst/>
          </a:prstGeom>
          <a:noFill/>
        </p:spPr>
        <p:txBody>
          <a:bodyPr wrap="none" rtlCol="0">
            <a:spAutoFit/>
          </a:bodyPr>
          <a:lstStyle/>
          <a:p>
            <a:r>
              <a:rPr lang="en-US" sz="1200" dirty="0" smtClean="0"/>
              <a:t>Component1</a:t>
            </a:r>
            <a:endParaRPr lang="en-US" sz="1200" dirty="0"/>
          </a:p>
        </p:txBody>
      </p:sp>
      <p:sp>
        <p:nvSpPr>
          <p:cNvPr id="90" name="TextBox 89"/>
          <p:cNvSpPr txBox="1"/>
          <p:nvPr/>
        </p:nvSpPr>
        <p:spPr>
          <a:xfrm>
            <a:off x="8144816" y="3810000"/>
            <a:ext cx="999184" cy="276999"/>
          </a:xfrm>
          <a:prstGeom prst="rect">
            <a:avLst/>
          </a:prstGeom>
          <a:noFill/>
        </p:spPr>
        <p:txBody>
          <a:bodyPr wrap="none" rtlCol="0">
            <a:spAutoFit/>
          </a:bodyPr>
          <a:lstStyle/>
          <a:p>
            <a:r>
              <a:rPr lang="en-US" sz="1200" dirty="0" smtClean="0"/>
              <a:t>Component2</a:t>
            </a:r>
            <a:endParaRPr lang="en-US" sz="1200" dirty="0"/>
          </a:p>
        </p:txBody>
      </p:sp>
    </p:spTree>
    <p:extLst>
      <p:ext uri="{BB962C8B-B14F-4D97-AF65-F5344CB8AC3E}">
        <p14:creationId xmlns:p14="http://schemas.microsoft.com/office/powerpoint/2010/main" val="3253590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73674" y="9271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73457" y="9343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79538" y="1379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83130" y="1379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82142" y="1383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82142" y="1565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82142" y="1748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5" name="TextBox 34"/>
          <p:cNvSpPr txBox="1"/>
          <p:nvPr/>
        </p:nvSpPr>
        <p:spPr>
          <a:xfrm>
            <a:off x="8022503" y="13811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8022503" y="15579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8024860" y="17433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8027216" y="19074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82142" y="1927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83713" y="2116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304040" y="156872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69527" y="14655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81355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631950" y="12128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089654" y="166223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416335" y="11985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0" name="Rectangle 59"/>
          <p:cNvSpPr/>
          <p:nvPr/>
        </p:nvSpPr>
        <p:spPr>
          <a:xfrm>
            <a:off x="7092238" y="3157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1" name="Rectangle 60"/>
          <p:cNvSpPr/>
          <p:nvPr/>
        </p:nvSpPr>
        <p:spPr>
          <a:xfrm>
            <a:off x="7095830" y="3157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2" name="TextBox 61"/>
          <p:cNvSpPr txBox="1"/>
          <p:nvPr/>
        </p:nvSpPr>
        <p:spPr>
          <a:xfrm>
            <a:off x="7094842" y="3161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63" name="TextBox 62"/>
          <p:cNvSpPr txBox="1"/>
          <p:nvPr/>
        </p:nvSpPr>
        <p:spPr>
          <a:xfrm>
            <a:off x="7094842" y="3343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64" name="TextBox 63"/>
          <p:cNvSpPr txBox="1"/>
          <p:nvPr/>
        </p:nvSpPr>
        <p:spPr>
          <a:xfrm>
            <a:off x="7094842" y="3526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65" name="Straight Arrow Connector 64"/>
          <p:cNvCxnSpPr/>
          <p:nvPr/>
        </p:nvCxnSpPr>
        <p:spPr>
          <a:xfrm>
            <a:off x="7086425" y="470039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7341166" y="4656833"/>
            <a:ext cx="410690" cy="184666"/>
          </a:xfrm>
          <a:prstGeom prst="rect">
            <a:avLst/>
          </a:prstGeom>
          <a:noFill/>
        </p:spPr>
        <p:txBody>
          <a:bodyPr wrap="none" rtlCol="0">
            <a:spAutoFit/>
          </a:bodyPr>
          <a:lstStyle/>
          <a:p>
            <a:r>
              <a:rPr lang="en-US" sz="600" dirty="0" smtClean="0"/>
              <a:t>4 bytes</a:t>
            </a:r>
            <a:endParaRPr lang="en-US" sz="600" dirty="0"/>
          </a:p>
        </p:txBody>
      </p:sp>
      <p:sp>
        <p:nvSpPr>
          <p:cNvPr id="67" name="TextBox 66"/>
          <p:cNvSpPr txBox="1"/>
          <p:nvPr/>
        </p:nvSpPr>
        <p:spPr>
          <a:xfrm>
            <a:off x="8035203" y="3159170"/>
            <a:ext cx="372218" cy="184666"/>
          </a:xfrm>
          <a:prstGeom prst="rect">
            <a:avLst/>
          </a:prstGeom>
          <a:noFill/>
        </p:spPr>
        <p:txBody>
          <a:bodyPr wrap="none" rtlCol="0">
            <a:spAutoFit/>
          </a:bodyPr>
          <a:lstStyle/>
          <a:p>
            <a:r>
              <a:rPr lang="en-US" sz="600" dirty="0" smtClean="0"/>
              <a:t>0x204</a:t>
            </a:r>
            <a:endParaRPr lang="en-US" sz="600" dirty="0"/>
          </a:p>
        </p:txBody>
      </p:sp>
      <p:sp>
        <p:nvSpPr>
          <p:cNvPr id="68" name="TextBox 67"/>
          <p:cNvSpPr txBox="1"/>
          <p:nvPr/>
        </p:nvSpPr>
        <p:spPr>
          <a:xfrm>
            <a:off x="8035203" y="3335918"/>
            <a:ext cx="372218" cy="184666"/>
          </a:xfrm>
          <a:prstGeom prst="rect">
            <a:avLst/>
          </a:prstGeom>
          <a:noFill/>
        </p:spPr>
        <p:txBody>
          <a:bodyPr wrap="none" rtlCol="0">
            <a:spAutoFit/>
          </a:bodyPr>
          <a:lstStyle/>
          <a:p>
            <a:r>
              <a:rPr lang="en-US" sz="600" dirty="0" smtClean="0"/>
              <a:t>0x208</a:t>
            </a:r>
            <a:endParaRPr lang="en-US" sz="600" dirty="0"/>
          </a:p>
        </p:txBody>
      </p:sp>
      <p:sp>
        <p:nvSpPr>
          <p:cNvPr id="73" name="TextBox 72"/>
          <p:cNvSpPr txBox="1"/>
          <p:nvPr/>
        </p:nvSpPr>
        <p:spPr>
          <a:xfrm>
            <a:off x="8037560" y="3521307"/>
            <a:ext cx="375424" cy="184666"/>
          </a:xfrm>
          <a:prstGeom prst="rect">
            <a:avLst/>
          </a:prstGeom>
          <a:noFill/>
        </p:spPr>
        <p:txBody>
          <a:bodyPr wrap="none" rtlCol="0">
            <a:spAutoFit/>
          </a:bodyPr>
          <a:lstStyle/>
          <a:p>
            <a:r>
              <a:rPr lang="en-US" sz="600" dirty="0" smtClean="0"/>
              <a:t>0x20C</a:t>
            </a:r>
            <a:endParaRPr lang="en-US" sz="600" dirty="0"/>
          </a:p>
        </p:txBody>
      </p:sp>
      <p:sp>
        <p:nvSpPr>
          <p:cNvPr id="74" name="TextBox 73"/>
          <p:cNvSpPr txBox="1"/>
          <p:nvPr/>
        </p:nvSpPr>
        <p:spPr>
          <a:xfrm>
            <a:off x="8039916" y="3685488"/>
            <a:ext cx="372218" cy="184666"/>
          </a:xfrm>
          <a:prstGeom prst="rect">
            <a:avLst/>
          </a:prstGeom>
          <a:noFill/>
        </p:spPr>
        <p:txBody>
          <a:bodyPr wrap="none" rtlCol="0">
            <a:spAutoFit/>
          </a:bodyPr>
          <a:lstStyle/>
          <a:p>
            <a:r>
              <a:rPr lang="en-US" sz="600" dirty="0" smtClean="0"/>
              <a:t>0x210</a:t>
            </a:r>
            <a:endParaRPr lang="en-US" sz="600" dirty="0"/>
          </a:p>
        </p:txBody>
      </p:sp>
      <p:sp>
        <p:nvSpPr>
          <p:cNvPr id="75" name="TextBox 74"/>
          <p:cNvSpPr txBox="1"/>
          <p:nvPr/>
        </p:nvSpPr>
        <p:spPr>
          <a:xfrm>
            <a:off x="7094842" y="3705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76" name="TextBox 75"/>
          <p:cNvSpPr txBox="1"/>
          <p:nvPr/>
        </p:nvSpPr>
        <p:spPr>
          <a:xfrm>
            <a:off x="7096413" y="3894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86" name="Arc 85"/>
          <p:cNvSpPr/>
          <p:nvPr/>
        </p:nvSpPr>
        <p:spPr>
          <a:xfrm rot="13514962">
            <a:off x="5644500" y="2128673"/>
            <a:ext cx="1967177" cy="814335"/>
          </a:xfrm>
          <a:prstGeom prst="arc">
            <a:avLst>
              <a:gd name="adj1" fmla="val 11973016"/>
              <a:gd name="adj2" fmla="val 87790"/>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7" name="TextBox 86"/>
          <p:cNvSpPr txBox="1"/>
          <p:nvPr/>
        </p:nvSpPr>
        <p:spPr>
          <a:xfrm>
            <a:off x="5494007" y="3004482"/>
            <a:ext cx="1224293" cy="230832"/>
          </a:xfrm>
          <a:prstGeom prst="rect">
            <a:avLst/>
          </a:prstGeom>
          <a:noFill/>
        </p:spPr>
        <p:txBody>
          <a:bodyPr wrap="square" rtlCol="0">
            <a:spAutoFit/>
          </a:bodyPr>
          <a:lstStyle>
            <a:defPPr>
              <a:defRPr lang="en-GB"/>
            </a:defPPr>
            <a:lvl1pPr>
              <a:defRPr sz="900"/>
            </a:lvl1pPr>
          </a:lstStyle>
          <a:p>
            <a:r>
              <a:rPr lang="en-US" dirty="0"/>
              <a:t>Point3D::</a:t>
            </a:r>
            <a:r>
              <a:rPr lang="en-US" dirty="0" err="1"/>
              <a:t>deserialize</a:t>
            </a:r>
            <a:r>
              <a:rPr lang="en-US" dirty="0"/>
              <a:t>()</a:t>
            </a:r>
          </a:p>
        </p:txBody>
      </p:sp>
      <p:sp>
        <p:nvSpPr>
          <p:cNvPr id="89" name="TextBox 88"/>
          <p:cNvSpPr txBox="1"/>
          <p:nvPr/>
        </p:nvSpPr>
        <p:spPr>
          <a:xfrm>
            <a:off x="8144816" y="2279650"/>
            <a:ext cx="999184" cy="276999"/>
          </a:xfrm>
          <a:prstGeom prst="rect">
            <a:avLst/>
          </a:prstGeom>
          <a:noFill/>
        </p:spPr>
        <p:txBody>
          <a:bodyPr wrap="none" rtlCol="0">
            <a:spAutoFit/>
          </a:bodyPr>
          <a:lstStyle/>
          <a:p>
            <a:r>
              <a:rPr lang="en-US" sz="1200" dirty="0" smtClean="0"/>
              <a:t>Component1</a:t>
            </a:r>
            <a:endParaRPr lang="en-US" sz="1200" dirty="0"/>
          </a:p>
        </p:txBody>
      </p:sp>
      <p:sp>
        <p:nvSpPr>
          <p:cNvPr id="90" name="TextBox 89"/>
          <p:cNvSpPr txBox="1"/>
          <p:nvPr/>
        </p:nvSpPr>
        <p:spPr>
          <a:xfrm>
            <a:off x="8144816" y="3810000"/>
            <a:ext cx="999184" cy="276999"/>
          </a:xfrm>
          <a:prstGeom prst="rect">
            <a:avLst/>
          </a:prstGeom>
          <a:noFill/>
        </p:spPr>
        <p:txBody>
          <a:bodyPr wrap="none" rtlCol="0">
            <a:spAutoFit/>
          </a:bodyPr>
          <a:lstStyle/>
          <a:p>
            <a:r>
              <a:rPr lang="en-US" sz="1200" dirty="0" smtClean="0"/>
              <a:t>Component2</a:t>
            </a:r>
            <a:endParaRPr lang="en-US" sz="1200" dirty="0"/>
          </a:p>
        </p:txBody>
      </p:sp>
    </p:spTree>
    <p:extLst>
      <p:ext uri="{BB962C8B-B14F-4D97-AF65-F5344CB8AC3E}">
        <p14:creationId xmlns:p14="http://schemas.microsoft.com/office/powerpoint/2010/main" val="4287016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sp>
        <p:nvSpPr>
          <p:cNvPr id="19" name="TextBox 18"/>
          <p:cNvSpPr txBox="1"/>
          <p:nvPr/>
        </p:nvSpPr>
        <p:spPr>
          <a:xfrm>
            <a:off x="1773674" y="927110"/>
            <a:ext cx="1072730" cy="230832"/>
          </a:xfrm>
          <a:prstGeom prst="rect">
            <a:avLst/>
          </a:prstGeom>
          <a:noFill/>
        </p:spPr>
        <p:txBody>
          <a:bodyPr wrap="none" rtlCol="0">
            <a:spAutoFit/>
          </a:bodyPr>
          <a:lstStyle/>
          <a:p>
            <a:r>
              <a:rPr lang="en-US" sz="900" dirty="0" smtClean="0"/>
              <a:t>Point3D::serialize()</a:t>
            </a:r>
            <a:endParaRPr lang="en-US" sz="9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73457" y="9343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79538" y="1379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83130" y="1379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82142" y="1383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82142" y="1565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82142" y="1748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5" name="TextBox 34"/>
          <p:cNvSpPr txBox="1"/>
          <p:nvPr/>
        </p:nvSpPr>
        <p:spPr>
          <a:xfrm>
            <a:off x="8022503" y="13811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8022503" y="15579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8024860" y="17433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8027216" y="19074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82142" y="1927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83713" y="2116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grpSp>
        <p:nvGrpSpPr>
          <p:cNvPr id="48" name="Group 47"/>
          <p:cNvGrpSpPr/>
          <p:nvPr/>
        </p:nvGrpSpPr>
        <p:grpSpPr>
          <a:xfrm>
            <a:off x="2304040" y="1568721"/>
            <a:ext cx="980230" cy="201478"/>
            <a:chOff x="4308748" y="4177575"/>
            <a:chExt cx="5776686" cy="359591"/>
          </a:xfrm>
        </p:grpSpPr>
        <p:sp>
          <p:nvSpPr>
            <p:cNvPr id="51" name="TextBox 50"/>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sp>
          <p:nvSpPr>
            <p:cNvPr id="52" name="TextBox 51"/>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53" name="TextBox 52"/>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grpSp>
        <p:nvGrpSpPr>
          <p:cNvPr id="54" name="Group 53"/>
          <p:cNvGrpSpPr/>
          <p:nvPr/>
        </p:nvGrpSpPr>
        <p:grpSpPr>
          <a:xfrm>
            <a:off x="5569527" y="14655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81355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631950" y="1212850"/>
            <a:ext cx="806450" cy="1187450"/>
          </a:xfrm>
          <a:prstGeom prst="arc">
            <a:avLst>
              <a:gd name="adj1" fmla="val 14546831"/>
              <a:gd name="adj2" fmla="val 18646309"/>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p:cNvSpPr/>
          <p:nvPr/>
        </p:nvSpPr>
        <p:spPr>
          <a:xfrm rot="476052">
            <a:off x="3089654" y="1662234"/>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416335" y="11985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0" name="Rectangle 59"/>
          <p:cNvSpPr/>
          <p:nvPr/>
        </p:nvSpPr>
        <p:spPr>
          <a:xfrm>
            <a:off x="7092238" y="3157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1" name="Rectangle 60"/>
          <p:cNvSpPr/>
          <p:nvPr/>
        </p:nvSpPr>
        <p:spPr>
          <a:xfrm>
            <a:off x="7095830" y="3157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2" name="TextBox 61"/>
          <p:cNvSpPr txBox="1"/>
          <p:nvPr/>
        </p:nvSpPr>
        <p:spPr>
          <a:xfrm>
            <a:off x="7094842" y="3161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63" name="TextBox 62"/>
          <p:cNvSpPr txBox="1"/>
          <p:nvPr/>
        </p:nvSpPr>
        <p:spPr>
          <a:xfrm>
            <a:off x="7094842" y="3343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64" name="TextBox 63"/>
          <p:cNvSpPr txBox="1"/>
          <p:nvPr/>
        </p:nvSpPr>
        <p:spPr>
          <a:xfrm>
            <a:off x="7094842" y="3526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65" name="Straight Arrow Connector 64"/>
          <p:cNvCxnSpPr/>
          <p:nvPr/>
        </p:nvCxnSpPr>
        <p:spPr>
          <a:xfrm>
            <a:off x="7086425" y="470039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7341166" y="4656833"/>
            <a:ext cx="410690" cy="184666"/>
          </a:xfrm>
          <a:prstGeom prst="rect">
            <a:avLst/>
          </a:prstGeom>
          <a:noFill/>
        </p:spPr>
        <p:txBody>
          <a:bodyPr wrap="none" rtlCol="0">
            <a:spAutoFit/>
          </a:bodyPr>
          <a:lstStyle/>
          <a:p>
            <a:r>
              <a:rPr lang="en-US" sz="600" dirty="0" smtClean="0"/>
              <a:t>4 bytes</a:t>
            </a:r>
            <a:endParaRPr lang="en-US" sz="600" dirty="0"/>
          </a:p>
        </p:txBody>
      </p:sp>
      <p:sp>
        <p:nvSpPr>
          <p:cNvPr id="67" name="TextBox 66"/>
          <p:cNvSpPr txBox="1"/>
          <p:nvPr/>
        </p:nvSpPr>
        <p:spPr>
          <a:xfrm>
            <a:off x="8035203" y="3159170"/>
            <a:ext cx="372218" cy="184666"/>
          </a:xfrm>
          <a:prstGeom prst="rect">
            <a:avLst/>
          </a:prstGeom>
          <a:noFill/>
        </p:spPr>
        <p:txBody>
          <a:bodyPr wrap="none" rtlCol="0">
            <a:spAutoFit/>
          </a:bodyPr>
          <a:lstStyle/>
          <a:p>
            <a:r>
              <a:rPr lang="en-US" sz="600" dirty="0" smtClean="0"/>
              <a:t>0x204</a:t>
            </a:r>
            <a:endParaRPr lang="en-US" sz="600" dirty="0"/>
          </a:p>
        </p:txBody>
      </p:sp>
      <p:sp>
        <p:nvSpPr>
          <p:cNvPr id="68" name="TextBox 67"/>
          <p:cNvSpPr txBox="1"/>
          <p:nvPr/>
        </p:nvSpPr>
        <p:spPr>
          <a:xfrm>
            <a:off x="8035203" y="3335918"/>
            <a:ext cx="372218" cy="184666"/>
          </a:xfrm>
          <a:prstGeom prst="rect">
            <a:avLst/>
          </a:prstGeom>
          <a:noFill/>
        </p:spPr>
        <p:txBody>
          <a:bodyPr wrap="none" rtlCol="0">
            <a:spAutoFit/>
          </a:bodyPr>
          <a:lstStyle/>
          <a:p>
            <a:r>
              <a:rPr lang="en-US" sz="600" dirty="0" smtClean="0"/>
              <a:t>0x208</a:t>
            </a:r>
            <a:endParaRPr lang="en-US" sz="600" dirty="0"/>
          </a:p>
        </p:txBody>
      </p:sp>
      <p:sp>
        <p:nvSpPr>
          <p:cNvPr id="73" name="TextBox 72"/>
          <p:cNvSpPr txBox="1"/>
          <p:nvPr/>
        </p:nvSpPr>
        <p:spPr>
          <a:xfrm>
            <a:off x="8037560" y="3521307"/>
            <a:ext cx="375424" cy="184666"/>
          </a:xfrm>
          <a:prstGeom prst="rect">
            <a:avLst/>
          </a:prstGeom>
          <a:noFill/>
        </p:spPr>
        <p:txBody>
          <a:bodyPr wrap="none" rtlCol="0">
            <a:spAutoFit/>
          </a:bodyPr>
          <a:lstStyle/>
          <a:p>
            <a:r>
              <a:rPr lang="en-US" sz="600" dirty="0" smtClean="0"/>
              <a:t>0x20C</a:t>
            </a:r>
            <a:endParaRPr lang="en-US" sz="600" dirty="0"/>
          </a:p>
        </p:txBody>
      </p:sp>
      <p:sp>
        <p:nvSpPr>
          <p:cNvPr id="74" name="TextBox 73"/>
          <p:cNvSpPr txBox="1"/>
          <p:nvPr/>
        </p:nvSpPr>
        <p:spPr>
          <a:xfrm>
            <a:off x="8039916" y="3685488"/>
            <a:ext cx="372218" cy="184666"/>
          </a:xfrm>
          <a:prstGeom prst="rect">
            <a:avLst/>
          </a:prstGeom>
          <a:noFill/>
        </p:spPr>
        <p:txBody>
          <a:bodyPr wrap="none" rtlCol="0">
            <a:spAutoFit/>
          </a:bodyPr>
          <a:lstStyle/>
          <a:p>
            <a:r>
              <a:rPr lang="en-US" sz="600" dirty="0" smtClean="0"/>
              <a:t>0x210</a:t>
            </a:r>
            <a:endParaRPr lang="en-US" sz="600" dirty="0"/>
          </a:p>
        </p:txBody>
      </p:sp>
      <p:sp>
        <p:nvSpPr>
          <p:cNvPr id="75" name="TextBox 74"/>
          <p:cNvSpPr txBox="1"/>
          <p:nvPr/>
        </p:nvSpPr>
        <p:spPr>
          <a:xfrm>
            <a:off x="7094842" y="3705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76" name="TextBox 75"/>
          <p:cNvSpPr txBox="1"/>
          <p:nvPr/>
        </p:nvSpPr>
        <p:spPr>
          <a:xfrm>
            <a:off x="7096413" y="3894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cxnSp>
        <p:nvCxnSpPr>
          <p:cNvPr id="43" name="Straight Arrow Connector 42"/>
          <p:cNvCxnSpPr/>
          <p:nvPr/>
        </p:nvCxnSpPr>
        <p:spPr>
          <a:xfrm flipV="1">
            <a:off x="2590800" y="1987550"/>
            <a:ext cx="222250" cy="17462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p:nvPr/>
        </p:nvCxnSpPr>
        <p:spPr>
          <a:xfrm flipV="1">
            <a:off x="3067050" y="3282950"/>
            <a:ext cx="2368550" cy="685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5" name="TextBox 84"/>
          <p:cNvSpPr txBox="1"/>
          <p:nvPr/>
        </p:nvSpPr>
        <p:spPr>
          <a:xfrm>
            <a:off x="349250" y="4064000"/>
            <a:ext cx="2825750" cy="923330"/>
          </a:xfrm>
          <a:prstGeom prst="rect">
            <a:avLst/>
          </a:prstGeom>
          <a:noFill/>
        </p:spPr>
        <p:txBody>
          <a:bodyPr wrap="square" rtlCol="0">
            <a:spAutoFit/>
          </a:bodyPr>
          <a:lstStyle/>
          <a:p>
            <a:r>
              <a:rPr lang="en-US" dirty="0" smtClean="0"/>
              <a:t>Not necessary copies! (overhead, especially for large data like images) </a:t>
            </a:r>
            <a:endParaRPr lang="en-US" dirty="0"/>
          </a:p>
        </p:txBody>
      </p:sp>
      <p:sp>
        <p:nvSpPr>
          <p:cNvPr id="86" name="Arc 85"/>
          <p:cNvSpPr/>
          <p:nvPr/>
        </p:nvSpPr>
        <p:spPr>
          <a:xfrm rot="13514962">
            <a:off x="5644500" y="2128673"/>
            <a:ext cx="1967177" cy="814335"/>
          </a:xfrm>
          <a:prstGeom prst="arc">
            <a:avLst>
              <a:gd name="adj1" fmla="val 11973016"/>
              <a:gd name="adj2" fmla="val 87790"/>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7" name="TextBox 86"/>
          <p:cNvSpPr txBox="1"/>
          <p:nvPr/>
        </p:nvSpPr>
        <p:spPr>
          <a:xfrm>
            <a:off x="5494007" y="3004482"/>
            <a:ext cx="1224293" cy="230832"/>
          </a:xfrm>
          <a:prstGeom prst="rect">
            <a:avLst/>
          </a:prstGeom>
          <a:noFill/>
        </p:spPr>
        <p:txBody>
          <a:bodyPr wrap="square" rtlCol="0">
            <a:spAutoFit/>
          </a:bodyPr>
          <a:lstStyle>
            <a:defPPr>
              <a:defRPr lang="en-GB"/>
            </a:defPPr>
            <a:lvl1pPr>
              <a:defRPr sz="900"/>
            </a:lvl1pPr>
          </a:lstStyle>
          <a:p>
            <a:r>
              <a:rPr lang="en-US" dirty="0"/>
              <a:t>Point3D::</a:t>
            </a:r>
            <a:r>
              <a:rPr lang="en-US" dirty="0" err="1"/>
              <a:t>deserialize</a:t>
            </a:r>
            <a:r>
              <a:rPr lang="en-US" dirty="0"/>
              <a:t>()</a:t>
            </a:r>
          </a:p>
        </p:txBody>
      </p:sp>
      <p:sp>
        <p:nvSpPr>
          <p:cNvPr id="89" name="TextBox 88"/>
          <p:cNvSpPr txBox="1"/>
          <p:nvPr/>
        </p:nvSpPr>
        <p:spPr>
          <a:xfrm>
            <a:off x="8144816" y="2279650"/>
            <a:ext cx="999184" cy="276999"/>
          </a:xfrm>
          <a:prstGeom prst="rect">
            <a:avLst/>
          </a:prstGeom>
          <a:noFill/>
        </p:spPr>
        <p:txBody>
          <a:bodyPr wrap="none" rtlCol="0">
            <a:spAutoFit/>
          </a:bodyPr>
          <a:lstStyle/>
          <a:p>
            <a:r>
              <a:rPr lang="en-US" sz="1200" dirty="0" smtClean="0"/>
              <a:t>Component1</a:t>
            </a:r>
            <a:endParaRPr lang="en-US" sz="1200" dirty="0"/>
          </a:p>
        </p:txBody>
      </p:sp>
      <p:sp>
        <p:nvSpPr>
          <p:cNvPr id="90" name="TextBox 89"/>
          <p:cNvSpPr txBox="1"/>
          <p:nvPr/>
        </p:nvSpPr>
        <p:spPr>
          <a:xfrm>
            <a:off x="8144816" y="3810000"/>
            <a:ext cx="999184" cy="276999"/>
          </a:xfrm>
          <a:prstGeom prst="rect">
            <a:avLst/>
          </a:prstGeom>
          <a:noFill/>
        </p:spPr>
        <p:txBody>
          <a:bodyPr wrap="none" rtlCol="0">
            <a:spAutoFit/>
          </a:bodyPr>
          <a:lstStyle/>
          <a:p>
            <a:r>
              <a:rPr lang="en-US" sz="1200" dirty="0" smtClean="0"/>
              <a:t>Component2</a:t>
            </a:r>
            <a:endParaRPr lang="en-US" sz="1200" dirty="0"/>
          </a:p>
        </p:txBody>
      </p:sp>
    </p:spTree>
    <p:extLst>
      <p:ext uri="{BB962C8B-B14F-4D97-AF65-F5344CB8AC3E}">
        <p14:creationId xmlns:p14="http://schemas.microsoft.com/office/powerpoint/2010/main" val="172044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7" name="TextBox 26"/>
          <p:cNvSpPr txBox="1"/>
          <p:nvPr/>
        </p:nvSpPr>
        <p:spPr>
          <a:xfrm>
            <a:off x="6173457" y="934382"/>
            <a:ext cx="1191352" cy="230832"/>
          </a:xfrm>
          <a:prstGeom prst="rect">
            <a:avLst/>
          </a:prstGeom>
          <a:noFill/>
        </p:spPr>
        <p:txBody>
          <a:bodyPr wrap="none" rtlCol="0">
            <a:spAutoFit/>
          </a:bodyPr>
          <a:lstStyle>
            <a:defPPr>
              <a:defRPr lang="en-GB"/>
            </a:defPPr>
            <a:lvl1pPr>
              <a:defRPr sz="900"/>
            </a:lvl1pPr>
          </a:lstStyle>
          <a:p>
            <a:r>
              <a:rPr lang="en-US" dirty="0"/>
              <a:t>Point3D::</a:t>
            </a:r>
            <a:r>
              <a:rPr lang="en-US" dirty="0" err="1"/>
              <a:t>deserialize</a:t>
            </a:r>
            <a:r>
              <a:rPr lang="en-US" dirty="0"/>
              <a:t>()</a:t>
            </a:r>
          </a:p>
        </p:txBody>
      </p:sp>
      <p:sp>
        <p:nvSpPr>
          <p:cNvPr id="28" name="Rectangle 27"/>
          <p:cNvSpPr/>
          <p:nvPr/>
        </p:nvSpPr>
        <p:spPr>
          <a:xfrm>
            <a:off x="7079538" y="137979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7083130" y="137979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7082142" y="138338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7082142" y="156590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7082142" y="174842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5" name="TextBox 34"/>
          <p:cNvSpPr txBox="1"/>
          <p:nvPr/>
        </p:nvSpPr>
        <p:spPr>
          <a:xfrm>
            <a:off x="8022503" y="1381170"/>
            <a:ext cx="372218" cy="184666"/>
          </a:xfrm>
          <a:prstGeom prst="rect">
            <a:avLst/>
          </a:prstGeom>
          <a:noFill/>
        </p:spPr>
        <p:txBody>
          <a:bodyPr wrap="none" rtlCol="0">
            <a:spAutoFit/>
          </a:bodyPr>
          <a:lstStyle/>
          <a:p>
            <a:r>
              <a:rPr lang="en-US" sz="600" dirty="0" smtClean="0"/>
              <a:t>0x204</a:t>
            </a:r>
            <a:endParaRPr lang="en-US" sz="600" dirty="0"/>
          </a:p>
        </p:txBody>
      </p:sp>
      <p:sp>
        <p:nvSpPr>
          <p:cNvPr id="36" name="TextBox 35"/>
          <p:cNvSpPr txBox="1"/>
          <p:nvPr/>
        </p:nvSpPr>
        <p:spPr>
          <a:xfrm>
            <a:off x="8022503" y="1557918"/>
            <a:ext cx="372218" cy="184666"/>
          </a:xfrm>
          <a:prstGeom prst="rect">
            <a:avLst/>
          </a:prstGeom>
          <a:noFill/>
        </p:spPr>
        <p:txBody>
          <a:bodyPr wrap="none" rtlCol="0">
            <a:spAutoFit/>
          </a:bodyPr>
          <a:lstStyle/>
          <a:p>
            <a:r>
              <a:rPr lang="en-US" sz="600" dirty="0" smtClean="0"/>
              <a:t>0x208</a:t>
            </a:r>
            <a:endParaRPr lang="en-US" sz="600" dirty="0"/>
          </a:p>
        </p:txBody>
      </p:sp>
      <p:sp>
        <p:nvSpPr>
          <p:cNvPr id="37" name="TextBox 36"/>
          <p:cNvSpPr txBox="1"/>
          <p:nvPr/>
        </p:nvSpPr>
        <p:spPr>
          <a:xfrm>
            <a:off x="8024860" y="1743307"/>
            <a:ext cx="375424" cy="184666"/>
          </a:xfrm>
          <a:prstGeom prst="rect">
            <a:avLst/>
          </a:prstGeom>
          <a:noFill/>
        </p:spPr>
        <p:txBody>
          <a:bodyPr wrap="none" rtlCol="0">
            <a:spAutoFit/>
          </a:bodyPr>
          <a:lstStyle/>
          <a:p>
            <a:r>
              <a:rPr lang="en-US" sz="600" dirty="0" smtClean="0"/>
              <a:t>0x20C</a:t>
            </a:r>
            <a:endParaRPr lang="en-US" sz="600" dirty="0"/>
          </a:p>
        </p:txBody>
      </p:sp>
      <p:sp>
        <p:nvSpPr>
          <p:cNvPr id="38" name="TextBox 37"/>
          <p:cNvSpPr txBox="1"/>
          <p:nvPr/>
        </p:nvSpPr>
        <p:spPr>
          <a:xfrm>
            <a:off x="8027216" y="1907488"/>
            <a:ext cx="372218" cy="184666"/>
          </a:xfrm>
          <a:prstGeom prst="rect">
            <a:avLst/>
          </a:prstGeom>
          <a:noFill/>
        </p:spPr>
        <p:txBody>
          <a:bodyPr wrap="none" rtlCol="0">
            <a:spAutoFit/>
          </a:bodyPr>
          <a:lstStyle/>
          <a:p>
            <a:r>
              <a:rPr lang="en-US" sz="600" dirty="0" smtClean="0"/>
              <a:t>0x210</a:t>
            </a:r>
            <a:endParaRPr lang="en-US" sz="600" dirty="0"/>
          </a:p>
        </p:txBody>
      </p:sp>
      <p:sp>
        <p:nvSpPr>
          <p:cNvPr id="39" name="TextBox 38"/>
          <p:cNvSpPr txBox="1"/>
          <p:nvPr/>
        </p:nvSpPr>
        <p:spPr>
          <a:xfrm>
            <a:off x="7082142" y="192752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7083713" y="211605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grpSp>
        <p:nvGrpSpPr>
          <p:cNvPr id="54" name="Group 53"/>
          <p:cNvGrpSpPr/>
          <p:nvPr/>
        </p:nvGrpSpPr>
        <p:grpSpPr>
          <a:xfrm>
            <a:off x="5569527" y="1465533"/>
            <a:ext cx="980230" cy="201478"/>
            <a:chOff x="4308748" y="4177575"/>
            <a:chExt cx="5776686" cy="359591"/>
          </a:xfrm>
        </p:grpSpPr>
        <p:sp>
          <p:nvSpPr>
            <p:cNvPr id="55" name="TextBox 54"/>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6" name="TextBox 55"/>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57" name="TextBox 56"/>
            <p:cNvSpPr txBox="1"/>
            <p:nvPr/>
          </p:nvSpPr>
          <p:spPr>
            <a:xfrm>
              <a:off x="4308748" y="4177575"/>
              <a:ext cx="1923144" cy="357051"/>
            </a:xfrm>
            <a:prstGeom prst="rect">
              <a:avLst/>
            </a:prstGeom>
            <a:noFill/>
            <a:ln w="28575">
              <a:solidFill>
                <a:schemeClr val="tx1"/>
              </a:solidFill>
            </a:ln>
          </p:spPr>
          <p:txBody>
            <a:bodyPr wrap="square" rtlCol="0">
              <a:spAutoFit/>
            </a:bodyPr>
            <a:lstStyle/>
            <a:p>
              <a:pPr algn="ctr"/>
              <a:r>
                <a:rPr lang="en-US" sz="700" dirty="0" smtClean="0"/>
                <a:t>300</a:t>
              </a:r>
              <a:endParaRPr lang="en-US" sz="700" dirty="0"/>
            </a:p>
          </p:txBody>
        </p:sp>
      </p:gr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81355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562100" y="1358900"/>
            <a:ext cx="1733550" cy="1333500"/>
          </a:xfrm>
          <a:prstGeom prst="arc">
            <a:avLst>
              <a:gd name="adj1" fmla="val 14546831"/>
              <a:gd name="adj2" fmla="val 21031468"/>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9121264"/>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Arc 71"/>
          <p:cNvSpPr/>
          <p:nvPr/>
        </p:nvSpPr>
        <p:spPr>
          <a:xfrm rot="18255076">
            <a:off x="6416335" y="1198540"/>
            <a:ext cx="546656" cy="518035"/>
          </a:xfrm>
          <a:prstGeom prst="arc">
            <a:avLst>
              <a:gd name="adj1" fmla="val 14725090"/>
              <a:gd name="adj2" fmla="val 2204573"/>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0" name="Rectangle 59"/>
          <p:cNvSpPr/>
          <p:nvPr/>
        </p:nvSpPr>
        <p:spPr>
          <a:xfrm>
            <a:off x="7079538" y="313874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1" name="Rectangle 60"/>
          <p:cNvSpPr/>
          <p:nvPr/>
        </p:nvSpPr>
        <p:spPr>
          <a:xfrm>
            <a:off x="7083130" y="313874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2" name="TextBox 61"/>
          <p:cNvSpPr txBox="1"/>
          <p:nvPr/>
        </p:nvSpPr>
        <p:spPr>
          <a:xfrm>
            <a:off x="7082142" y="314233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63" name="TextBox 62"/>
          <p:cNvSpPr txBox="1"/>
          <p:nvPr/>
        </p:nvSpPr>
        <p:spPr>
          <a:xfrm>
            <a:off x="7082142" y="332485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64" name="TextBox 63"/>
          <p:cNvSpPr txBox="1"/>
          <p:nvPr/>
        </p:nvSpPr>
        <p:spPr>
          <a:xfrm>
            <a:off x="7082142" y="350737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cxnSp>
        <p:nvCxnSpPr>
          <p:cNvPr id="65" name="Straight Arrow Connector 64"/>
          <p:cNvCxnSpPr/>
          <p:nvPr/>
        </p:nvCxnSpPr>
        <p:spPr>
          <a:xfrm>
            <a:off x="7073725" y="468134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7372916" y="4656833"/>
            <a:ext cx="410690" cy="184666"/>
          </a:xfrm>
          <a:prstGeom prst="rect">
            <a:avLst/>
          </a:prstGeom>
          <a:noFill/>
        </p:spPr>
        <p:txBody>
          <a:bodyPr wrap="none" rtlCol="0">
            <a:spAutoFit/>
          </a:bodyPr>
          <a:lstStyle/>
          <a:p>
            <a:r>
              <a:rPr lang="en-US" sz="600" dirty="0" smtClean="0"/>
              <a:t>4 bytes</a:t>
            </a:r>
            <a:endParaRPr lang="en-US" sz="600" dirty="0"/>
          </a:p>
        </p:txBody>
      </p:sp>
      <p:sp>
        <p:nvSpPr>
          <p:cNvPr id="67" name="TextBox 66"/>
          <p:cNvSpPr txBox="1"/>
          <p:nvPr/>
        </p:nvSpPr>
        <p:spPr>
          <a:xfrm>
            <a:off x="8022503" y="3140120"/>
            <a:ext cx="372218" cy="184666"/>
          </a:xfrm>
          <a:prstGeom prst="rect">
            <a:avLst/>
          </a:prstGeom>
          <a:noFill/>
        </p:spPr>
        <p:txBody>
          <a:bodyPr wrap="none" rtlCol="0">
            <a:spAutoFit/>
          </a:bodyPr>
          <a:lstStyle/>
          <a:p>
            <a:r>
              <a:rPr lang="en-US" sz="600" dirty="0" smtClean="0"/>
              <a:t>0x204</a:t>
            </a:r>
            <a:endParaRPr lang="en-US" sz="600" dirty="0"/>
          </a:p>
        </p:txBody>
      </p:sp>
      <p:sp>
        <p:nvSpPr>
          <p:cNvPr id="68" name="TextBox 67"/>
          <p:cNvSpPr txBox="1"/>
          <p:nvPr/>
        </p:nvSpPr>
        <p:spPr>
          <a:xfrm>
            <a:off x="8022503" y="3316868"/>
            <a:ext cx="372218" cy="184666"/>
          </a:xfrm>
          <a:prstGeom prst="rect">
            <a:avLst/>
          </a:prstGeom>
          <a:noFill/>
        </p:spPr>
        <p:txBody>
          <a:bodyPr wrap="none" rtlCol="0">
            <a:spAutoFit/>
          </a:bodyPr>
          <a:lstStyle/>
          <a:p>
            <a:r>
              <a:rPr lang="en-US" sz="600" dirty="0" smtClean="0"/>
              <a:t>0x208</a:t>
            </a:r>
            <a:endParaRPr lang="en-US" sz="600" dirty="0"/>
          </a:p>
        </p:txBody>
      </p:sp>
      <p:sp>
        <p:nvSpPr>
          <p:cNvPr id="73" name="TextBox 72"/>
          <p:cNvSpPr txBox="1"/>
          <p:nvPr/>
        </p:nvSpPr>
        <p:spPr>
          <a:xfrm>
            <a:off x="8024860" y="3502257"/>
            <a:ext cx="375424" cy="184666"/>
          </a:xfrm>
          <a:prstGeom prst="rect">
            <a:avLst/>
          </a:prstGeom>
          <a:noFill/>
        </p:spPr>
        <p:txBody>
          <a:bodyPr wrap="none" rtlCol="0">
            <a:spAutoFit/>
          </a:bodyPr>
          <a:lstStyle/>
          <a:p>
            <a:r>
              <a:rPr lang="en-US" sz="600" dirty="0" smtClean="0"/>
              <a:t>0x20C</a:t>
            </a:r>
            <a:endParaRPr lang="en-US" sz="600" dirty="0"/>
          </a:p>
        </p:txBody>
      </p:sp>
      <p:sp>
        <p:nvSpPr>
          <p:cNvPr id="74" name="TextBox 73"/>
          <p:cNvSpPr txBox="1"/>
          <p:nvPr/>
        </p:nvSpPr>
        <p:spPr>
          <a:xfrm>
            <a:off x="8027216" y="3666438"/>
            <a:ext cx="372218" cy="184666"/>
          </a:xfrm>
          <a:prstGeom prst="rect">
            <a:avLst/>
          </a:prstGeom>
          <a:noFill/>
        </p:spPr>
        <p:txBody>
          <a:bodyPr wrap="none" rtlCol="0">
            <a:spAutoFit/>
          </a:bodyPr>
          <a:lstStyle/>
          <a:p>
            <a:r>
              <a:rPr lang="en-US" sz="600" dirty="0" smtClean="0"/>
              <a:t>0x210</a:t>
            </a:r>
            <a:endParaRPr lang="en-US" sz="600" dirty="0"/>
          </a:p>
        </p:txBody>
      </p:sp>
      <p:sp>
        <p:nvSpPr>
          <p:cNvPr id="75" name="TextBox 74"/>
          <p:cNvSpPr txBox="1"/>
          <p:nvPr/>
        </p:nvSpPr>
        <p:spPr>
          <a:xfrm>
            <a:off x="7082142" y="368647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76" name="TextBox 75"/>
          <p:cNvSpPr txBox="1"/>
          <p:nvPr/>
        </p:nvSpPr>
        <p:spPr>
          <a:xfrm>
            <a:off x="7083713" y="387500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cxnSp>
        <p:nvCxnSpPr>
          <p:cNvPr id="43" name="Straight Arrow Connector 42"/>
          <p:cNvCxnSpPr/>
          <p:nvPr/>
        </p:nvCxnSpPr>
        <p:spPr>
          <a:xfrm flipV="1">
            <a:off x="2590800" y="1987550"/>
            <a:ext cx="222250" cy="17462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p:nvPr/>
        </p:nvCxnSpPr>
        <p:spPr>
          <a:xfrm flipV="1">
            <a:off x="3067050" y="3302000"/>
            <a:ext cx="2381250" cy="6667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5" name="TextBox 84"/>
          <p:cNvSpPr txBox="1"/>
          <p:nvPr/>
        </p:nvSpPr>
        <p:spPr>
          <a:xfrm>
            <a:off x="349250" y="4064000"/>
            <a:ext cx="2825750" cy="923330"/>
          </a:xfrm>
          <a:prstGeom prst="rect">
            <a:avLst/>
          </a:prstGeom>
          <a:noFill/>
        </p:spPr>
        <p:txBody>
          <a:bodyPr wrap="square" rtlCol="0">
            <a:spAutoFit/>
          </a:bodyPr>
          <a:lstStyle/>
          <a:p>
            <a:r>
              <a:rPr lang="en-US" dirty="0" smtClean="0"/>
              <a:t>Not necessary copies! (overhead, especially for large data like images) </a:t>
            </a:r>
            <a:endParaRPr lang="en-US" dirty="0"/>
          </a:p>
        </p:txBody>
      </p:sp>
      <p:sp>
        <p:nvSpPr>
          <p:cNvPr id="3" name="TextBox 2"/>
          <p:cNvSpPr txBox="1"/>
          <p:nvPr/>
        </p:nvSpPr>
        <p:spPr>
          <a:xfrm>
            <a:off x="2209800" y="952500"/>
            <a:ext cx="1115370" cy="369332"/>
          </a:xfrm>
          <a:prstGeom prst="rect">
            <a:avLst/>
          </a:prstGeom>
          <a:noFill/>
        </p:spPr>
        <p:txBody>
          <a:bodyPr wrap="none" rtlCol="0">
            <a:spAutoFit/>
          </a:bodyPr>
          <a:lstStyle/>
          <a:p>
            <a:r>
              <a:rPr lang="en-US" dirty="0" smtClean="0"/>
              <a:t>Zero-copy</a:t>
            </a:r>
            <a:endParaRPr lang="en-US" dirty="0"/>
          </a:p>
        </p:txBody>
      </p:sp>
      <p:sp>
        <p:nvSpPr>
          <p:cNvPr id="86" name="Arc 85"/>
          <p:cNvSpPr/>
          <p:nvPr/>
        </p:nvSpPr>
        <p:spPr>
          <a:xfrm rot="13514962">
            <a:off x="5644500" y="2128673"/>
            <a:ext cx="1967177" cy="814335"/>
          </a:xfrm>
          <a:prstGeom prst="arc">
            <a:avLst>
              <a:gd name="adj1" fmla="val 11973016"/>
              <a:gd name="adj2" fmla="val 87790"/>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7" name="TextBox 86"/>
          <p:cNvSpPr txBox="1"/>
          <p:nvPr/>
        </p:nvSpPr>
        <p:spPr>
          <a:xfrm>
            <a:off x="5494007" y="3004482"/>
            <a:ext cx="1224293" cy="230832"/>
          </a:xfrm>
          <a:prstGeom prst="rect">
            <a:avLst/>
          </a:prstGeom>
          <a:noFill/>
        </p:spPr>
        <p:txBody>
          <a:bodyPr wrap="square" rtlCol="0">
            <a:spAutoFit/>
          </a:bodyPr>
          <a:lstStyle>
            <a:defPPr>
              <a:defRPr lang="en-GB"/>
            </a:defPPr>
            <a:lvl1pPr>
              <a:defRPr sz="900"/>
            </a:lvl1pPr>
          </a:lstStyle>
          <a:p>
            <a:r>
              <a:rPr lang="en-US" dirty="0"/>
              <a:t>Point3D::</a:t>
            </a:r>
            <a:r>
              <a:rPr lang="en-US" dirty="0" err="1"/>
              <a:t>deserialize</a:t>
            </a:r>
            <a:r>
              <a:rPr lang="en-US" dirty="0"/>
              <a:t>()</a:t>
            </a:r>
          </a:p>
        </p:txBody>
      </p:sp>
      <p:sp>
        <p:nvSpPr>
          <p:cNvPr id="88" name="TextBox 87"/>
          <p:cNvSpPr txBox="1"/>
          <p:nvPr/>
        </p:nvSpPr>
        <p:spPr>
          <a:xfrm>
            <a:off x="8144816" y="2279650"/>
            <a:ext cx="999184" cy="276999"/>
          </a:xfrm>
          <a:prstGeom prst="rect">
            <a:avLst/>
          </a:prstGeom>
          <a:noFill/>
        </p:spPr>
        <p:txBody>
          <a:bodyPr wrap="none" rtlCol="0">
            <a:spAutoFit/>
          </a:bodyPr>
          <a:lstStyle/>
          <a:p>
            <a:r>
              <a:rPr lang="en-US" sz="1200" dirty="0" smtClean="0"/>
              <a:t>Component1</a:t>
            </a:r>
            <a:endParaRPr lang="en-US" sz="1200" dirty="0"/>
          </a:p>
        </p:txBody>
      </p:sp>
      <p:sp>
        <p:nvSpPr>
          <p:cNvPr id="89" name="TextBox 88"/>
          <p:cNvSpPr txBox="1"/>
          <p:nvPr/>
        </p:nvSpPr>
        <p:spPr>
          <a:xfrm>
            <a:off x="8144816" y="3810000"/>
            <a:ext cx="999184" cy="276999"/>
          </a:xfrm>
          <a:prstGeom prst="rect">
            <a:avLst/>
          </a:prstGeom>
          <a:noFill/>
        </p:spPr>
        <p:txBody>
          <a:bodyPr wrap="none" rtlCol="0">
            <a:spAutoFit/>
          </a:bodyPr>
          <a:lstStyle/>
          <a:p>
            <a:r>
              <a:rPr lang="en-US" sz="1200" dirty="0" smtClean="0"/>
              <a:t>Component2</a:t>
            </a:r>
            <a:endParaRPr lang="en-US" sz="1200" dirty="0"/>
          </a:p>
        </p:txBody>
      </p:sp>
    </p:spTree>
    <p:extLst>
      <p:ext uri="{BB962C8B-B14F-4D97-AF65-F5344CB8AC3E}">
        <p14:creationId xmlns:p14="http://schemas.microsoft.com/office/powerpoint/2010/main" val="2298652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00" y="127533"/>
            <a:ext cx="9144000" cy="857250"/>
          </a:xfrm>
        </p:spPr>
        <p:txBody>
          <a:bodyPr/>
          <a:lstStyle/>
          <a:p>
            <a:r>
              <a:rPr lang="en-US" dirty="0" smtClean="0"/>
              <a:t>Reducing latency/memory copies</a:t>
            </a:r>
            <a:endParaRPr lang="en-US" dirty="0"/>
          </a:p>
        </p:txBody>
      </p:sp>
      <p:sp>
        <p:nvSpPr>
          <p:cNvPr id="4" name="Rectangle 3"/>
          <p:cNvSpPr/>
          <p:nvPr/>
        </p:nvSpPr>
        <p:spPr>
          <a:xfrm>
            <a:off x="1003270" y="1454727"/>
            <a:ext cx="951638" cy="14931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5" name="Rectangle 4"/>
          <p:cNvSpPr/>
          <p:nvPr/>
        </p:nvSpPr>
        <p:spPr>
          <a:xfrm>
            <a:off x="1006862" y="145472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6" name="TextBox 5"/>
          <p:cNvSpPr txBox="1"/>
          <p:nvPr/>
        </p:nvSpPr>
        <p:spPr>
          <a:xfrm>
            <a:off x="1005874" y="1458318"/>
            <a:ext cx="951638" cy="184666"/>
          </a:xfrm>
          <a:prstGeom prst="rect">
            <a:avLst/>
          </a:prstGeom>
          <a:noFill/>
          <a:ln w="28575">
            <a:solidFill>
              <a:schemeClr val="tx1"/>
            </a:solidFill>
          </a:ln>
        </p:spPr>
        <p:txBody>
          <a:bodyPr wrap="square" rtlCol="0">
            <a:spAutoFit/>
          </a:bodyPr>
          <a:lstStyle/>
          <a:p>
            <a:pPr algn="ctr"/>
            <a:r>
              <a:rPr lang="en-US" sz="600" dirty="0" smtClean="0"/>
              <a:t>X:100</a:t>
            </a:r>
            <a:endParaRPr lang="en-US" sz="600" dirty="0"/>
          </a:p>
        </p:txBody>
      </p:sp>
      <p:sp>
        <p:nvSpPr>
          <p:cNvPr id="7" name="TextBox 6"/>
          <p:cNvSpPr txBox="1"/>
          <p:nvPr/>
        </p:nvSpPr>
        <p:spPr>
          <a:xfrm>
            <a:off x="1005874" y="1640835"/>
            <a:ext cx="951638" cy="184666"/>
          </a:xfrm>
          <a:prstGeom prst="rect">
            <a:avLst/>
          </a:prstGeom>
          <a:noFill/>
          <a:ln w="28575">
            <a:solidFill>
              <a:schemeClr val="tx1"/>
            </a:solidFill>
          </a:ln>
        </p:spPr>
        <p:txBody>
          <a:bodyPr wrap="square" rtlCol="0">
            <a:spAutoFit/>
          </a:bodyPr>
          <a:lstStyle/>
          <a:p>
            <a:pPr algn="ctr"/>
            <a:r>
              <a:rPr lang="en-US" sz="600" dirty="0" smtClean="0"/>
              <a:t>Y:200</a:t>
            </a:r>
            <a:endParaRPr lang="en-US" sz="600" dirty="0"/>
          </a:p>
        </p:txBody>
      </p:sp>
      <p:sp>
        <p:nvSpPr>
          <p:cNvPr id="8" name="TextBox 7"/>
          <p:cNvSpPr txBox="1"/>
          <p:nvPr/>
        </p:nvSpPr>
        <p:spPr>
          <a:xfrm>
            <a:off x="1005874" y="1823352"/>
            <a:ext cx="951638" cy="184666"/>
          </a:xfrm>
          <a:prstGeom prst="rect">
            <a:avLst/>
          </a:prstGeom>
          <a:noFill/>
          <a:ln w="28575">
            <a:solidFill>
              <a:schemeClr val="tx1"/>
            </a:solidFill>
          </a:ln>
        </p:spPr>
        <p:txBody>
          <a:bodyPr wrap="square" rtlCol="0">
            <a:spAutoFit/>
          </a:bodyPr>
          <a:lstStyle/>
          <a:p>
            <a:pPr algn="ctr"/>
            <a:r>
              <a:rPr lang="en-US" sz="600" dirty="0" smtClean="0"/>
              <a:t>Z:300</a:t>
            </a:r>
            <a:endParaRPr lang="en-US" sz="600" dirty="0"/>
          </a:p>
        </p:txBody>
      </p:sp>
      <p:cxnSp>
        <p:nvCxnSpPr>
          <p:cNvPr id="9" name="Straight Arrow Connector 8"/>
          <p:cNvCxnSpPr/>
          <p:nvPr/>
        </p:nvCxnSpPr>
        <p:spPr>
          <a:xfrm>
            <a:off x="997457" y="2997322"/>
            <a:ext cx="952086" cy="0"/>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245848" y="2972813"/>
            <a:ext cx="410690" cy="184666"/>
          </a:xfrm>
          <a:prstGeom prst="rect">
            <a:avLst/>
          </a:prstGeom>
          <a:noFill/>
        </p:spPr>
        <p:txBody>
          <a:bodyPr wrap="none" rtlCol="0">
            <a:spAutoFit/>
          </a:bodyPr>
          <a:lstStyle/>
          <a:p>
            <a:r>
              <a:rPr lang="en-US" sz="600" dirty="0" smtClean="0"/>
              <a:t>4 bytes</a:t>
            </a:r>
            <a:endParaRPr lang="en-US" sz="600" dirty="0"/>
          </a:p>
        </p:txBody>
      </p:sp>
      <p:sp>
        <p:nvSpPr>
          <p:cNvPr id="11" name="TextBox 10"/>
          <p:cNvSpPr txBox="1"/>
          <p:nvPr/>
        </p:nvSpPr>
        <p:spPr>
          <a:xfrm>
            <a:off x="618351" y="1465500"/>
            <a:ext cx="372218" cy="184666"/>
          </a:xfrm>
          <a:prstGeom prst="rect">
            <a:avLst/>
          </a:prstGeom>
          <a:noFill/>
        </p:spPr>
        <p:txBody>
          <a:bodyPr wrap="none" rtlCol="0">
            <a:spAutoFit/>
          </a:bodyPr>
          <a:lstStyle/>
          <a:p>
            <a:r>
              <a:rPr lang="en-US" sz="600" dirty="0" smtClean="0"/>
              <a:t>0x100</a:t>
            </a:r>
            <a:endParaRPr lang="en-US" sz="600" dirty="0"/>
          </a:p>
        </p:txBody>
      </p:sp>
      <p:sp>
        <p:nvSpPr>
          <p:cNvPr id="12" name="TextBox 11"/>
          <p:cNvSpPr txBox="1"/>
          <p:nvPr/>
        </p:nvSpPr>
        <p:spPr>
          <a:xfrm>
            <a:off x="618351" y="1642249"/>
            <a:ext cx="372218" cy="184666"/>
          </a:xfrm>
          <a:prstGeom prst="rect">
            <a:avLst/>
          </a:prstGeom>
          <a:noFill/>
        </p:spPr>
        <p:txBody>
          <a:bodyPr wrap="none" rtlCol="0">
            <a:spAutoFit/>
          </a:bodyPr>
          <a:lstStyle/>
          <a:p>
            <a:r>
              <a:rPr lang="en-US" sz="600" dirty="0" smtClean="0"/>
              <a:t>0x104</a:t>
            </a:r>
            <a:endParaRPr lang="en-US" sz="600" dirty="0"/>
          </a:p>
        </p:txBody>
      </p:sp>
      <p:sp>
        <p:nvSpPr>
          <p:cNvPr id="13" name="TextBox 12"/>
          <p:cNvSpPr txBox="1"/>
          <p:nvPr/>
        </p:nvSpPr>
        <p:spPr>
          <a:xfrm>
            <a:off x="620708" y="1827638"/>
            <a:ext cx="372218" cy="184666"/>
          </a:xfrm>
          <a:prstGeom prst="rect">
            <a:avLst/>
          </a:prstGeom>
          <a:noFill/>
        </p:spPr>
        <p:txBody>
          <a:bodyPr wrap="none" rtlCol="0">
            <a:spAutoFit/>
          </a:bodyPr>
          <a:lstStyle/>
          <a:p>
            <a:r>
              <a:rPr lang="en-US" sz="600" dirty="0" smtClean="0"/>
              <a:t>0x108</a:t>
            </a:r>
            <a:endParaRPr lang="en-US" sz="600" dirty="0"/>
          </a:p>
        </p:txBody>
      </p:sp>
      <p:sp>
        <p:nvSpPr>
          <p:cNvPr id="14" name="TextBox 13"/>
          <p:cNvSpPr txBox="1"/>
          <p:nvPr/>
        </p:nvSpPr>
        <p:spPr>
          <a:xfrm>
            <a:off x="623064" y="1991819"/>
            <a:ext cx="375424" cy="184666"/>
          </a:xfrm>
          <a:prstGeom prst="rect">
            <a:avLst/>
          </a:prstGeom>
          <a:noFill/>
        </p:spPr>
        <p:txBody>
          <a:bodyPr wrap="none" rtlCol="0">
            <a:spAutoFit/>
          </a:bodyPr>
          <a:lstStyle/>
          <a:p>
            <a:r>
              <a:rPr lang="en-US" sz="600" dirty="0" smtClean="0"/>
              <a:t>0x10C</a:t>
            </a:r>
            <a:endParaRPr lang="en-US" sz="600" dirty="0"/>
          </a:p>
        </p:txBody>
      </p:sp>
      <p:sp>
        <p:nvSpPr>
          <p:cNvPr id="15" name="TextBox 14"/>
          <p:cNvSpPr txBox="1"/>
          <p:nvPr/>
        </p:nvSpPr>
        <p:spPr>
          <a:xfrm>
            <a:off x="1005874" y="200245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6" name="TextBox 15"/>
          <p:cNvSpPr txBox="1"/>
          <p:nvPr/>
        </p:nvSpPr>
        <p:spPr>
          <a:xfrm>
            <a:off x="1007445" y="219098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17" name="Left Brace 16"/>
          <p:cNvSpPr/>
          <p:nvPr/>
        </p:nvSpPr>
        <p:spPr>
          <a:xfrm>
            <a:off x="562127" y="1459777"/>
            <a:ext cx="87196" cy="520819"/>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600"/>
          </a:p>
        </p:txBody>
      </p:sp>
      <p:sp>
        <p:nvSpPr>
          <p:cNvPr id="18" name="TextBox 17"/>
          <p:cNvSpPr txBox="1"/>
          <p:nvPr/>
        </p:nvSpPr>
        <p:spPr>
          <a:xfrm>
            <a:off x="44450" y="1551686"/>
            <a:ext cx="434734" cy="184666"/>
          </a:xfrm>
          <a:prstGeom prst="rect">
            <a:avLst/>
          </a:prstGeom>
          <a:noFill/>
        </p:spPr>
        <p:txBody>
          <a:bodyPr wrap="none" rtlCol="0">
            <a:spAutoFit/>
          </a:bodyPr>
          <a:lstStyle/>
          <a:p>
            <a:r>
              <a:rPr lang="en-US" sz="600" dirty="0" smtClean="0"/>
              <a:t>Point3D</a:t>
            </a:r>
            <a:endParaRPr lang="en-US" sz="600" dirty="0"/>
          </a:p>
        </p:txBody>
      </p:sp>
      <p:grpSp>
        <p:nvGrpSpPr>
          <p:cNvPr id="20" name="Group 19"/>
          <p:cNvGrpSpPr/>
          <p:nvPr/>
        </p:nvGrpSpPr>
        <p:grpSpPr>
          <a:xfrm>
            <a:off x="3663322" y="2051472"/>
            <a:ext cx="1627830" cy="201478"/>
            <a:chOff x="4932697" y="4017924"/>
            <a:chExt cx="3667016" cy="367366"/>
          </a:xfrm>
        </p:grpSpPr>
        <p:grpSp>
          <p:nvGrpSpPr>
            <p:cNvPr id="21" name="Group 20"/>
            <p:cNvGrpSpPr/>
            <p:nvPr/>
          </p:nvGrpSpPr>
          <p:grpSpPr>
            <a:xfrm>
              <a:off x="5665833" y="4017924"/>
              <a:ext cx="2208166" cy="367366"/>
              <a:chOff x="4308748" y="4177575"/>
              <a:chExt cx="5776686" cy="359591"/>
            </a:xfrm>
          </p:grpSpPr>
          <p:sp>
            <p:nvSpPr>
              <p:cNvPr id="24" name="TextBox 23"/>
              <p:cNvSpPr txBox="1"/>
              <p:nvPr/>
            </p:nvSpPr>
            <p:spPr>
              <a:xfrm>
                <a:off x="8162290" y="4180115"/>
                <a:ext cx="1923144" cy="357051"/>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5" name="TextBox 24"/>
              <p:cNvSpPr txBox="1"/>
              <p:nvPr/>
            </p:nvSpPr>
            <p:spPr>
              <a:xfrm>
                <a:off x="6246407" y="4180115"/>
                <a:ext cx="1923144" cy="357051"/>
              </a:xfrm>
              <a:prstGeom prst="rect">
                <a:avLst/>
              </a:prstGeom>
              <a:noFill/>
              <a:ln w="28575">
                <a:solidFill>
                  <a:schemeClr val="tx1"/>
                </a:solidFill>
              </a:ln>
            </p:spPr>
            <p:txBody>
              <a:bodyPr wrap="square" rtlCol="0">
                <a:spAutoFit/>
              </a:bodyPr>
              <a:lstStyle/>
              <a:p>
                <a:pPr algn="ctr"/>
                <a:r>
                  <a:rPr lang="en-US" sz="700" dirty="0" smtClean="0"/>
                  <a:t>200</a:t>
                </a:r>
                <a:endParaRPr lang="en-US" sz="700" dirty="0"/>
              </a:p>
            </p:txBody>
          </p:sp>
          <p:sp>
            <p:nvSpPr>
              <p:cNvPr id="26" name="TextBox 25"/>
              <p:cNvSpPr txBox="1"/>
              <p:nvPr/>
            </p:nvSpPr>
            <p:spPr>
              <a:xfrm>
                <a:off x="4308748" y="4177575"/>
                <a:ext cx="1923144" cy="357050"/>
              </a:xfrm>
              <a:prstGeom prst="rect">
                <a:avLst/>
              </a:prstGeom>
              <a:noFill/>
              <a:ln w="28575">
                <a:solidFill>
                  <a:schemeClr val="tx1"/>
                </a:solidFill>
              </a:ln>
            </p:spPr>
            <p:txBody>
              <a:bodyPr wrap="square" rtlCol="0">
                <a:spAutoFit/>
              </a:bodyPr>
              <a:lstStyle/>
              <a:p>
                <a:pPr algn="ctr"/>
                <a:r>
                  <a:rPr lang="en-US" sz="700" dirty="0" smtClean="0"/>
                  <a:t>100</a:t>
                </a:r>
                <a:endParaRPr lang="en-US" sz="700" dirty="0"/>
              </a:p>
            </p:txBody>
          </p:sp>
        </p:grpSp>
        <p:sp>
          <p:nvSpPr>
            <p:cNvPr id="22" name="TextBox 21"/>
            <p:cNvSpPr txBox="1"/>
            <p:nvPr/>
          </p:nvSpPr>
          <p:spPr>
            <a:xfrm>
              <a:off x="7864582"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sp>
          <p:nvSpPr>
            <p:cNvPr id="23" name="TextBox 22"/>
            <p:cNvSpPr txBox="1"/>
            <p:nvPr/>
          </p:nvSpPr>
          <p:spPr>
            <a:xfrm>
              <a:off x="4932697" y="4020511"/>
              <a:ext cx="735131" cy="364770"/>
            </a:xfrm>
            <a:prstGeom prst="rect">
              <a:avLst/>
            </a:prstGeom>
            <a:noFill/>
            <a:ln w="28575">
              <a:solidFill>
                <a:schemeClr val="tx1"/>
              </a:solidFill>
            </a:ln>
          </p:spPr>
          <p:txBody>
            <a:bodyPr wrap="square" rtlCol="0">
              <a:spAutoFit/>
            </a:bodyPr>
            <a:lstStyle/>
            <a:p>
              <a:pPr algn="ctr"/>
              <a:r>
                <a:rPr lang="en-US" sz="700" dirty="0" smtClean="0"/>
                <a:t>…</a:t>
              </a:r>
              <a:endParaRPr lang="en-US" sz="700" dirty="0"/>
            </a:p>
          </p:txBody>
        </p:sp>
      </p:grpSp>
      <p:sp>
        <p:nvSpPr>
          <p:cNvPr id="28" name="Rectangle 27"/>
          <p:cNvSpPr/>
          <p:nvPr/>
        </p:nvSpPr>
        <p:spPr>
          <a:xfrm>
            <a:off x="5879388" y="1944947"/>
            <a:ext cx="951638" cy="9252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9" name="Rectangle 28"/>
          <p:cNvSpPr/>
          <p:nvPr/>
        </p:nvSpPr>
        <p:spPr>
          <a:xfrm>
            <a:off x="5882980" y="1944947"/>
            <a:ext cx="951638" cy="91808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30" name="TextBox 29"/>
          <p:cNvSpPr txBox="1"/>
          <p:nvPr/>
        </p:nvSpPr>
        <p:spPr>
          <a:xfrm>
            <a:off x="5881992" y="1948538"/>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31" name="TextBox 30"/>
          <p:cNvSpPr txBox="1"/>
          <p:nvPr/>
        </p:nvSpPr>
        <p:spPr>
          <a:xfrm>
            <a:off x="5881992" y="2131055"/>
            <a:ext cx="951638" cy="184666"/>
          </a:xfrm>
          <a:prstGeom prst="rect">
            <a:avLst/>
          </a:prstGeom>
          <a:noFill/>
          <a:ln w="28575">
            <a:solidFill>
              <a:schemeClr val="tx1"/>
            </a:solidFill>
          </a:ln>
        </p:spPr>
        <p:txBody>
          <a:bodyPr wrap="square" rtlCol="0">
            <a:spAutoFit/>
          </a:bodyPr>
          <a:lstStyle/>
          <a:p>
            <a:pPr algn="ctr"/>
            <a:r>
              <a:rPr lang="en-US" sz="600" dirty="0" smtClean="0"/>
              <a:t>X:???</a:t>
            </a:r>
            <a:endParaRPr lang="en-US" sz="600" dirty="0"/>
          </a:p>
        </p:txBody>
      </p:sp>
      <p:sp>
        <p:nvSpPr>
          <p:cNvPr id="32" name="TextBox 31"/>
          <p:cNvSpPr txBox="1"/>
          <p:nvPr/>
        </p:nvSpPr>
        <p:spPr>
          <a:xfrm>
            <a:off x="5881992" y="2313572"/>
            <a:ext cx="951638" cy="184666"/>
          </a:xfrm>
          <a:prstGeom prst="rect">
            <a:avLst/>
          </a:prstGeom>
          <a:noFill/>
          <a:ln w="28575">
            <a:solidFill>
              <a:schemeClr val="tx1"/>
            </a:solidFill>
          </a:ln>
        </p:spPr>
        <p:txBody>
          <a:bodyPr wrap="square" rtlCol="0">
            <a:spAutoFit/>
          </a:bodyPr>
          <a:lstStyle/>
          <a:p>
            <a:pPr algn="ctr"/>
            <a:r>
              <a:rPr lang="en-US" sz="600" dirty="0" smtClean="0"/>
              <a:t>Y:???</a:t>
            </a:r>
            <a:endParaRPr lang="en-US" sz="600" dirty="0"/>
          </a:p>
        </p:txBody>
      </p:sp>
      <p:sp>
        <p:nvSpPr>
          <p:cNvPr id="39" name="TextBox 38"/>
          <p:cNvSpPr txBox="1"/>
          <p:nvPr/>
        </p:nvSpPr>
        <p:spPr>
          <a:xfrm>
            <a:off x="5881992" y="2492678"/>
            <a:ext cx="951638" cy="184666"/>
          </a:xfrm>
          <a:prstGeom prst="rect">
            <a:avLst/>
          </a:prstGeom>
          <a:noFill/>
          <a:ln w="28575">
            <a:solidFill>
              <a:schemeClr val="tx1"/>
            </a:solidFill>
          </a:ln>
        </p:spPr>
        <p:txBody>
          <a:bodyPr wrap="square" rtlCol="0">
            <a:spAutoFit/>
          </a:bodyPr>
          <a:lstStyle/>
          <a:p>
            <a:pPr algn="ctr"/>
            <a:r>
              <a:rPr lang="en-US" sz="600" dirty="0" smtClean="0"/>
              <a:t>Z:???</a:t>
            </a:r>
            <a:endParaRPr lang="en-US" sz="600" dirty="0"/>
          </a:p>
        </p:txBody>
      </p:sp>
      <p:sp>
        <p:nvSpPr>
          <p:cNvPr id="40" name="TextBox 39"/>
          <p:cNvSpPr txBox="1"/>
          <p:nvPr/>
        </p:nvSpPr>
        <p:spPr>
          <a:xfrm>
            <a:off x="5883563" y="2681209"/>
            <a:ext cx="951638" cy="184666"/>
          </a:xfrm>
          <a:prstGeom prst="rect">
            <a:avLst/>
          </a:prstGeom>
          <a:noFill/>
          <a:ln w="28575">
            <a:solidFill>
              <a:schemeClr val="tx1"/>
            </a:solidFill>
          </a:ln>
        </p:spPr>
        <p:txBody>
          <a:bodyPr wrap="square" rtlCol="0">
            <a:spAutoFit/>
          </a:bodyPr>
          <a:lstStyle/>
          <a:p>
            <a:pPr algn="ctr"/>
            <a:r>
              <a:rPr lang="en-US" sz="600" dirty="0" smtClean="0"/>
              <a:t>…</a:t>
            </a:r>
            <a:endParaRPr lang="en-US" sz="600" dirty="0"/>
          </a:p>
        </p:txBody>
      </p:sp>
      <p:sp>
        <p:nvSpPr>
          <p:cNvPr id="45" name="Left-Right Arrow 44"/>
          <p:cNvSpPr/>
          <p:nvPr/>
        </p:nvSpPr>
        <p:spPr>
          <a:xfrm>
            <a:off x="3444666" y="2368588"/>
            <a:ext cx="2091621" cy="31757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908852" y="2625221"/>
            <a:ext cx="994055" cy="369332"/>
          </a:xfrm>
          <a:prstGeom prst="rect">
            <a:avLst/>
          </a:prstGeom>
          <a:noFill/>
        </p:spPr>
        <p:txBody>
          <a:bodyPr wrap="none" rtlCol="0">
            <a:spAutoFit/>
          </a:bodyPr>
          <a:lstStyle/>
          <a:p>
            <a:r>
              <a:rPr lang="en-US" dirty="0" smtClean="0"/>
              <a:t>Network</a:t>
            </a:r>
            <a:endParaRPr lang="en-US" dirty="0"/>
          </a:p>
        </p:txBody>
      </p:sp>
      <p:sp>
        <p:nvSpPr>
          <p:cNvPr id="58" name="TextBox 57"/>
          <p:cNvSpPr txBox="1"/>
          <p:nvPr/>
        </p:nvSpPr>
        <p:spPr>
          <a:xfrm>
            <a:off x="381000" y="3251200"/>
            <a:ext cx="1297856" cy="369332"/>
          </a:xfrm>
          <a:prstGeom prst="rect">
            <a:avLst/>
          </a:prstGeom>
          <a:noFill/>
        </p:spPr>
        <p:txBody>
          <a:bodyPr wrap="none" rtlCol="0">
            <a:spAutoFit/>
          </a:bodyPr>
          <a:lstStyle/>
          <a:p>
            <a:r>
              <a:rPr lang="en-US" dirty="0" smtClean="0"/>
              <a:t>Computer 1</a:t>
            </a:r>
            <a:endParaRPr lang="en-US" dirty="0"/>
          </a:p>
        </p:txBody>
      </p:sp>
      <p:sp>
        <p:nvSpPr>
          <p:cNvPr id="59" name="TextBox 58"/>
          <p:cNvSpPr txBox="1"/>
          <p:nvPr/>
        </p:nvSpPr>
        <p:spPr>
          <a:xfrm>
            <a:off x="6350000" y="4774168"/>
            <a:ext cx="1297856" cy="369332"/>
          </a:xfrm>
          <a:prstGeom prst="rect">
            <a:avLst/>
          </a:prstGeom>
          <a:noFill/>
        </p:spPr>
        <p:txBody>
          <a:bodyPr wrap="none" rtlCol="0">
            <a:spAutoFit/>
          </a:bodyPr>
          <a:lstStyle/>
          <a:p>
            <a:r>
              <a:rPr lang="en-US" dirty="0" smtClean="0"/>
              <a:t>Computer 2</a:t>
            </a:r>
            <a:endParaRPr lang="en-US" dirty="0"/>
          </a:p>
        </p:txBody>
      </p:sp>
      <p:sp>
        <p:nvSpPr>
          <p:cNvPr id="69" name="Arc 68"/>
          <p:cNvSpPr/>
          <p:nvPr/>
        </p:nvSpPr>
        <p:spPr>
          <a:xfrm>
            <a:off x="1562100" y="1358900"/>
            <a:ext cx="1733550" cy="1333500"/>
          </a:xfrm>
          <a:prstGeom prst="arc">
            <a:avLst>
              <a:gd name="adj1" fmla="val 14546831"/>
              <a:gd name="adj2" fmla="val 21031468"/>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p:cNvSpPr/>
          <p:nvPr/>
        </p:nvSpPr>
        <p:spPr>
          <a:xfrm rot="18255076">
            <a:off x="5115305" y="1490785"/>
            <a:ext cx="806450" cy="1054930"/>
          </a:xfrm>
          <a:prstGeom prst="arc">
            <a:avLst>
              <a:gd name="adj1" fmla="val 14725090"/>
              <a:gd name="adj2" fmla="val 1809188"/>
            </a:avLst>
          </a:prstGeom>
          <a:ln>
            <a:headEnd type="arrow"/>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3" name="Straight Arrow Connector 42"/>
          <p:cNvCxnSpPr/>
          <p:nvPr/>
        </p:nvCxnSpPr>
        <p:spPr>
          <a:xfrm flipV="1">
            <a:off x="2590800" y="1987550"/>
            <a:ext cx="222250" cy="17462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p:nvPr/>
        </p:nvCxnSpPr>
        <p:spPr>
          <a:xfrm flipV="1">
            <a:off x="3067050" y="3302000"/>
            <a:ext cx="2381250" cy="6667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5" name="TextBox 84"/>
          <p:cNvSpPr txBox="1"/>
          <p:nvPr/>
        </p:nvSpPr>
        <p:spPr>
          <a:xfrm>
            <a:off x="349250" y="4064000"/>
            <a:ext cx="2825750" cy="923330"/>
          </a:xfrm>
          <a:prstGeom prst="rect">
            <a:avLst/>
          </a:prstGeom>
          <a:noFill/>
        </p:spPr>
        <p:txBody>
          <a:bodyPr wrap="square" rtlCol="0">
            <a:spAutoFit/>
          </a:bodyPr>
          <a:lstStyle/>
          <a:p>
            <a:r>
              <a:rPr lang="en-US" dirty="0" smtClean="0"/>
              <a:t>Not necessary copies! (overhead, especially for large data like images) </a:t>
            </a:r>
            <a:endParaRPr lang="en-US" dirty="0"/>
          </a:p>
        </p:txBody>
      </p:sp>
      <p:sp>
        <p:nvSpPr>
          <p:cNvPr id="3" name="TextBox 2"/>
          <p:cNvSpPr txBox="1"/>
          <p:nvPr/>
        </p:nvSpPr>
        <p:spPr>
          <a:xfrm>
            <a:off x="2209800" y="952500"/>
            <a:ext cx="1115370" cy="369332"/>
          </a:xfrm>
          <a:prstGeom prst="rect">
            <a:avLst/>
          </a:prstGeom>
          <a:noFill/>
        </p:spPr>
        <p:txBody>
          <a:bodyPr wrap="none" rtlCol="0">
            <a:spAutoFit/>
          </a:bodyPr>
          <a:lstStyle/>
          <a:p>
            <a:r>
              <a:rPr lang="en-US" dirty="0" smtClean="0"/>
              <a:t>Zero-copy</a:t>
            </a:r>
            <a:endParaRPr lang="en-US" dirty="0"/>
          </a:p>
        </p:txBody>
      </p:sp>
      <p:sp>
        <p:nvSpPr>
          <p:cNvPr id="70" name="TextBox 69"/>
          <p:cNvSpPr txBox="1"/>
          <p:nvPr/>
        </p:nvSpPr>
        <p:spPr>
          <a:xfrm>
            <a:off x="4787900" y="1200150"/>
            <a:ext cx="1182183" cy="369332"/>
          </a:xfrm>
          <a:prstGeom prst="rect">
            <a:avLst/>
          </a:prstGeom>
          <a:noFill/>
        </p:spPr>
        <p:txBody>
          <a:bodyPr wrap="none" rtlCol="0">
            <a:spAutoFit/>
          </a:bodyPr>
          <a:lstStyle/>
          <a:p>
            <a:r>
              <a:rPr lang="en-US" dirty="0" smtClean="0"/>
              <a:t>Copy-once</a:t>
            </a:r>
            <a:endParaRPr lang="en-US" dirty="0"/>
          </a:p>
        </p:txBody>
      </p:sp>
      <p:sp>
        <p:nvSpPr>
          <p:cNvPr id="97" name="Rectangle 96"/>
          <p:cNvSpPr/>
          <p:nvPr/>
        </p:nvSpPr>
        <p:spPr>
          <a:xfrm>
            <a:off x="6939838" y="884497"/>
            <a:ext cx="951638" cy="125545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smtClean="0">
                <a:solidFill>
                  <a:schemeClr val="tx1"/>
                </a:solidFill>
              </a:rPr>
              <a:t>Component1 private memory</a:t>
            </a:r>
            <a:endParaRPr lang="en-US" sz="1050" dirty="0">
              <a:solidFill>
                <a:schemeClr val="tx1"/>
              </a:solidFill>
            </a:endParaRPr>
          </a:p>
        </p:txBody>
      </p:sp>
      <p:sp>
        <p:nvSpPr>
          <p:cNvPr id="109" name="Rectangle 108"/>
          <p:cNvSpPr/>
          <p:nvPr/>
        </p:nvSpPr>
        <p:spPr>
          <a:xfrm>
            <a:off x="6908088" y="3333750"/>
            <a:ext cx="951638" cy="122190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1"/>
                </a:solidFill>
              </a:rPr>
              <a:t>Component2 </a:t>
            </a:r>
            <a:r>
              <a:rPr lang="en-US" sz="800" dirty="0">
                <a:solidFill>
                  <a:schemeClr val="tx1"/>
                </a:solidFill>
              </a:rPr>
              <a:t>private memory</a:t>
            </a:r>
            <a:endParaRPr lang="en-US" sz="600" dirty="0"/>
          </a:p>
        </p:txBody>
      </p:sp>
      <p:sp>
        <p:nvSpPr>
          <p:cNvPr id="122" name="TextBox 121"/>
          <p:cNvSpPr txBox="1"/>
          <p:nvPr/>
        </p:nvSpPr>
        <p:spPr>
          <a:xfrm>
            <a:off x="8055916" y="2076450"/>
            <a:ext cx="999184" cy="276999"/>
          </a:xfrm>
          <a:prstGeom prst="rect">
            <a:avLst/>
          </a:prstGeom>
          <a:noFill/>
        </p:spPr>
        <p:txBody>
          <a:bodyPr wrap="none" rtlCol="0">
            <a:spAutoFit/>
          </a:bodyPr>
          <a:lstStyle/>
          <a:p>
            <a:r>
              <a:rPr lang="en-US" sz="1200" dirty="0" smtClean="0"/>
              <a:t>Component1</a:t>
            </a:r>
            <a:endParaRPr lang="en-US" sz="1200" dirty="0"/>
          </a:p>
        </p:txBody>
      </p:sp>
      <p:sp>
        <p:nvSpPr>
          <p:cNvPr id="123" name="TextBox 122"/>
          <p:cNvSpPr txBox="1"/>
          <p:nvPr/>
        </p:nvSpPr>
        <p:spPr>
          <a:xfrm>
            <a:off x="8100366" y="3098800"/>
            <a:ext cx="999184" cy="276999"/>
          </a:xfrm>
          <a:prstGeom prst="rect">
            <a:avLst/>
          </a:prstGeom>
          <a:noFill/>
        </p:spPr>
        <p:txBody>
          <a:bodyPr wrap="none" rtlCol="0">
            <a:spAutoFit/>
          </a:bodyPr>
          <a:lstStyle/>
          <a:p>
            <a:r>
              <a:rPr lang="en-US" sz="1200" dirty="0" smtClean="0"/>
              <a:t>Component2</a:t>
            </a:r>
            <a:endParaRPr lang="en-US" sz="1200" dirty="0"/>
          </a:p>
        </p:txBody>
      </p:sp>
      <p:sp>
        <p:nvSpPr>
          <p:cNvPr id="124" name="TextBox 123"/>
          <p:cNvSpPr txBox="1"/>
          <p:nvPr/>
        </p:nvSpPr>
        <p:spPr>
          <a:xfrm>
            <a:off x="5776266" y="2921000"/>
            <a:ext cx="1180451" cy="276999"/>
          </a:xfrm>
          <a:prstGeom prst="rect">
            <a:avLst/>
          </a:prstGeom>
          <a:noFill/>
        </p:spPr>
        <p:txBody>
          <a:bodyPr wrap="none" rtlCol="0">
            <a:spAutoFit/>
          </a:bodyPr>
          <a:lstStyle/>
          <a:p>
            <a:r>
              <a:rPr lang="en-US" sz="1200" dirty="0" smtClean="0"/>
              <a:t>Shared memory</a:t>
            </a:r>
            <a:endParaRPr lang="en-US" sz="1200" dirty="0"/>
          </a:p>
        </p:txBody>
      </p:sp>
    </p:spTree>
    <p:extLst>
      <p:ext uri="{BB962C8B-B14F-4D97-AF65-F5344CB8AC3E}">
        <p14:creationId xmlns:p14="http://schemas.microsoft.com/office/powerpoint/2010/main" val="638481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panose="020F0502020204030204" pitchFamily="34" charset="0"/>
              </a:rPr>
              <a:t>Which Middleware</a:t>
            </a:r>
            <a:endParaRPr lang="en-US" dirty="0"/>
          </a:p>
        </p:txBody>
      </p:sp>
      <p:sp>
        <p:nvSpPr>
          <p:cNvPr id="3" name="Content Placeholder 2"/>
          <p:cNvSpPr>
            <a:spLocks noGrp="1"/>
          </p:cNvSpPr>
          <p:nvPr>
            <p:ph idx="1"/>
          </p:nvPr>
        </p:nvSpPr>
        <p:spPr/>
        <p:txBody>
          <a:bodyPr/>
          <a:lstStyle/>
          <a:p>
            <a:r>
              <a:rPr lang="en-US" sz="2400" dirty="0">
                <a:latin typeface="Calibri" panose="020F0502020204030204" pitchFamily="34" charset="0"/>
              </a:rPr>
              <a:t>Robot Operating </a:t>
            </a:r>
            <a:r>
              <a:rPr lang="en-US" sz="2400" dirty="0" smtClean="0">
                <a:latin typeface="Calibri" panose="020F0502020204030204" pitchFamily="34" charset="0"/>
              </a:rPr>
              <a:t>System (ROS)</a:t>
            </a:r>
            <a:endParaRPr lang="en-US" sz="2400" dirty="0">
              <a:latin typeface="Calibri" panose="020F0502020204030204" pitchFamily="34" charset="0"/>
            </a:endParaRPr>
          </a:p>
          <a:p>
            <a:r>
              <a:rPr lang="en-US" sz="2400" dirty="0">
                <a:latin typeface="Calibri" panose="020F0502020204030204" pitchFamily="34" charset="0"/>
              </a:rPr>
              <a:t>YARP</a:t>
            </a:r>
          </a:p>
          <a:p>
            <a:r>
              <a:rPr lang="en-US" sz="2400" dirty="0">
                <a:latin typeface="Calibri" panose="020F0502020204030204" pitchFamily="34" charset="0"/>
              </a:rPr>
              <a:t>OROCOS</a:t>
            </a:r>
          </a:p>
          <a:p>
            <a:r>
              <a:rPr lang="en-US" sz="2400" dirty="0" err="1">
                <a:latin typeface="Calibri" panose="020F0502020204030204" pitchFamily="34" charset="0"/>
              </a:rPr>
              <a:t>SmartSoft</a:t>
            </a:r>
            <a:endParaRPr lang="en-US" sz="2400" dirty="0">
              <a:latin typeface="Calibri" panose="020F0502020204030204" pitchFamily="34" charset="0"/>
            </a:endParaRPr>
          </a:p>
          <a:p>
            <a:r>
              <a:rPr lang="en-US" sz="2400" dirty="0">
                <a:latin typeface="Calibri" panose="020F0502020204030204" pitchFamily="34" charset="0"/>
              </a:rPr>
              <a:t>CORBA</a:t>
            </a:r>
          </a:p>
          <a:p>
            <a:r>
              <a:rPr lang="en-US" sz="2400" dirty="0">
                <a:latin typeface="Calibri" panose="020F0502020204030204" pitchFamily="34" charset="0"/>
              </a:rPr>
              <a:t>ICE</a:t>
            </a:r>
          </a:p>
          <a:p>
            <a:r>
              <a:rPr lang="en-US" sz="2400" dirty="0">
                <a:latin typeface="Calibri" panose="020F0502020204030204" pitchFamily="34" charset="0"/>
              </a:rPr>
              <a:t>OMG DDS</a:t>
            </a:r>
          </a:p>
          <a:p>
            <a:r>
              <a:rPr lang="en-US" sz="2400" dirty="0">
                <a:latin typeface="Calibri" panose="020F0502020204030204" pitchFamily="34" charset="0"/>
              </a:rPr>
              <a:t>Many others: </a:t>
            </a:r>
            <a:r>
              <a:rPr lang="en-US" sz="2400" dirty="0" err="1">
                <a:latin typeface="Calibri" panose="020F0502020204030204" pitchFamily="34" charset="0"/>
              </a:rPr>
              <a:t>OpenRDK</a:t>
            </a:r>
            <a:r>
              <a:rPr lang="en-US" sz="2400" dirty="0">
                <a:latin typeface="Calibri" panose="020F0502020204030204" pitchFamily="34" charset="0"/>
              </a:rPr>
              <a:t>, Mira…</a:t>
            </a:r>
          </a:p>
          <a:p>
            <a:endParaRPr lang="en-US" sz="2400" dirty="0">
              <a:latin typeface="Calibri" panose="020F0502020204030204" pitchFamily="34" charset="0"/>
            </a:endParaRPr>
          </a:p>
          <a:p>
            <a:endParaRPr lang="en-US" sz="2400" dirty="0"/>
          </a:p>
        </p:txBody>
      </p:sp>
    </p:spTree>
    <p:extLst>
      <p:ext uri="{BB962C8B-B14F-4D97-AF65-F5344CB8AC3E}">
        <p14:creationId xmlns:p14="http://schemas.microsoft.com/office/powerpoint/2010/main" val="12828043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ICE/CORBA/COM-DCOM</a:t>
            </a:r>
            <a:endParaRPr lang="en-US" dirty="0"/>
          </a:p>
        </p:txBody>
      </p:sp>
      <p:sp>
        <p:nvSpPr>
          <p:cNvPr id="4" name="Content Placeholder 3"/>
          <p:cNvSpPr>
            <a:spLocks noGrp="1"/>
          </p:cNvSpPr>
          <p:nvPr>
            <p:ph idx="1"/>
          </p:nvPr>
        </p:nvSpPr>
        <p:spPr>
          <a:xfrm>
            <a:off x="250723" y="917812"/>
            <a:ext cx="8229600" cy="3448212"/>
          </a:xfrm>
        </p:spPr>
        <p:txBody>
          <a:bodyPr/>
          <a:lstStyle/>
          <a:p>
            <a:r>
              <a:rPr lang="fr-FR" sz="2800" dirty="0" err="1"/>
              <a:t>Remote</a:t>
            </a:r>
            <a:r>
              <a:rPr lang="fr-FR" sz="2800" dirty="0"/>
              <a:t> </a:t>
            </a:r>
            <a:r>
              <a:rPr lang="fr-FR" sz="2800" dirty="0" err="1"/>
              <a:t>object</a:t>
            </a:r>
            <a:r>
              <a:rPr lang="fr-FR" sz="2800" dirty="0"/>
              <a:t> invocation </a:t>
            </a:r>
          </a:p>
          <a:p>
            <a:r>
              <a:rPr lang="en-US" sz="2800" dirty="0"/>
              <a:t>An object-oriented specification language</a:t>
            </a:r>
          </a:p>
          <a:p>
            <a:r>
              <a:rPr lang="en-US" sz="2800" dirty="0"/>
              <a:t>Synchronous/asynchronous</a:t>
            </a:r>
          </a:p>
          <a:p>
            <a:r>
              <a:rPr lang="en-US" sz="2800" dirty="0"/>
              <a:t>May have deployment tool, versioning etc..</a:t>
            </a:r>
          </a:p>
          <a:p>
            <a:endParaRPr lang="en-US" sz="2800" dirty="0"/>
          </a:p>
        </p:txBody>
      </p:sp>
    </p:spTree>
    <p:extLst>
      <p:ext uri="{BB962C8B-B14F-4D97-AF65-F5344CB8AC3E}">
        <p14:creationId xmlns:p14="http://schemas.microsoft.com/office/powerpoint/2010/main" val="19173590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10030" b="4148"/>
          <a:stretch/>
        </p:blipFill>
        <p:spPr>
          <a:xfrm>
            <a:off x="1067503" y="376084"/>
            <a:ext cx="7478794" cy="4446639"/>
          </a:xfrm>
          <a:prstGeom prst="rect">
            <a:avLst/>
          </a:prstGeom>
        </p:spPr>
      </p:pic>
    </p:spTree>
    <p:extLst>
      <p:ext uri="{BB962C8B-B14F-4D97-AF65-F5344CB8AC3E}">
        <p14:creationId xmlns:p14="http://schemas.microsoft.com/office/powerpoint/2010/main" val="543711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Rectangle 2"/>
          <p:cNvSpPr/>
          <p:nvPr/>
        </p:nvSpPr>
        <p:spPr>
          <a:xfrm>
            <a:off x="436418" y="2099832"/>
            <a:ext cx="8177646" cy="1200329"/>
          </a:xfrm>
          <a:prstGeom prst="rect">
            <a:avLst/>
          </a:prstGeom>
        </p:spPr>
        <p:txBody>
          <a:bodyPr wrap="square">
            <a:spAutoFit/>
          </a:bodyPr>
          <a:lstStyle/>
          <a:p>
            <a:r>
              <a:rPr lang="en-US" i="1" dirty="0">
                <a:solidFill>
                  <a:srgbClr val="111111"/>
                </a:solidFill>
                <a:latin typeface="Source Sans Pro"/>
              </a:rPr>
              <a:t>Due to a human programming error, the robot fell when transitioning from the driving task to the egress task (the foot throttle controller wasn’t turned off). This caused the robot to the fall and </a:t>
            </a:r>
            <a:r>
              <a:rPr lang="en-US" i="1" dirty="0" err="1">
                <a:solidFill>
                  <a:srgbClr val="111111"/>
                </a:solidFill>
                <a:latin typeface="Source Sans Pro"/>
              </a:rPr>
              <a:t>faceplant</a:t>
            </a:r>
            <a:r>
              <a:rPr lang="en-US" i="1" dirty="0">
                <a:solidFill>
                  <a:srgbClr val="111111"/>
                </a:solidFill>
                <a:latin typeface="Source Sans Pro"/>
              </a:rPr>
              <a:t> out of the car onto the asphalt (source: http://drc.mit.edu</a:t>
            </a:r>
            <a:r>
              <a:rPr lang="en-US" i="1" dirty="0" smtClean="0">
                <a:solidFill>
                  <a:srgbClr val="111111"/>
                </a:solidFill>
                <a:latin typeface="Source Sans Pro"/>
              </a:rPr>
              <a:t>/)</a:t>
            </a:r>
            <a:endParaRPr lang="en-US" i="1" dirty="0"/>
          </a:p>
        </p:txBody>
      </p:sp>
    </p:spTree>
    <p:extLst>
      <p:ext uri="{BB962C8B-B14F-4D97-AF65-F5344CB8AC3E}">
        <p14:creationId xmlns:p14="http://schemas.microsoft.com/office/powerpoint/2010/main" val="8652242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OROCOS: Open Robot Control Software</a:t>
            </a:r>
            <a:endParaRPr lang="en-US" dirty="0"/>
          </a:p>
        </p:txBody>
      </p:sp>
      <p:sp>
        <p:nvSpPr>
          <p:cNvPr id="3" name="Content Placeholder 2"/>
          <p:cNvSpPr>
            <a:spLocks noGrp="1"/>
          </p:cNvSpPr>
          <p:nvPr>
            <p:ph idx="1"/>
          </p:nvPr>
        </p:nvSpPr>
        <p:spPr>
          <a:xfrm>
            <a:off x="246366" y="771836"/>
            <a:ext cx="8229600" cy="3448212"/>
          </a:xfrm>
        </p:spPr>
        <p:txBody>
          <a:bodyPr/>
          <a:lstStyle/>
          <a:p>
            <a:r>
              <a:rPr lang="en-US" sz="2000" dirty="0"/>
              <a:t>Kinematics and Dynamics Library and Bayesian Filtering Library </a:t>
            </a:r>
          </a:p>
          <a:p>
            <a:r>
              <a:rPr lang="en-US" sz="2000" dirty="0"/>
              <a:t>Real-Time Toolkit: it provides the infrastructure and the functionalities to build </a:t>
            </a:r>
            <a:r>
              <a:rPr lang="en-US" sz="2000" i="1" dirty="0"/>
              <a:t>real-time </a:t>
            </a:r>
            <a:r>
              <a:rPr lang="en-US" sz="2000" dirty="0"/>
              <a:t>robotics applications in C++</a:t>
            </a:r>
          </a:p>
          <a:p>
            <a:r>
              <a:rPr lang="en-US" sz="2000" dirty="0"/>
              <a:t>OROCOS Component Library: ready to use components</a:t>
            </a:r>
          </a:p>
          <a:p>
            <a:endParaRPr lang="en-US" sz="2000" dirty="0"/>
          </a:p>
        </p:txBody>
      </p:sp>
      <p:grpSp>
        <p:nvGrpSpPr>
          <p:cNvPr id="8" name="Group 7"/>
          <p:cNvGrpSpPr/>
          <p:nvPr/>
        </p:nvGrpSpPr>
        <p:grpSpPr>
          <a:xfrm>
            <a:off x="920229" y="2312951"/>
            <a:ext cx="6852171" cy="2768651"/>
            <a:chOff x="315545" y="2395023"/>
            <a:chExt cx="8528851" cy="3446121"/>
          </a:xfrm>
        </p:grpSpPr>
        <p:pic>
          <p:nvPicPr>
            <p:cNvPr id="4" name="Picture 3"/>
            <p:cNvPicPr>
              <a:picLocks noChangeAspect="1"/>
            </p:cNvPicPr>
            <p:nvPr/>
          </p:nvPicPr>
          <p:blipFill>
            <a:blip r:embed="rId2"/>
            <a:stretch>
              <a:fillRect/>
            </a:stretch>
          </p:blipFill>
          <p:spPr>
            <a:xfrm>
              <a:off x="315545" y="2395023"/>
              <a:ext cx="6136716" cy="3446121"/>
            </a:xfrm>
            <a:prstGeom prst="rect">
              <a:avLst/>
            </a:prstGeom>
          </p:spPr>
        </p:pic>
        <p:sp>
          <p:nvSpPr>
            <p:cNvPr id="5" name="TextBox 4"/>
            <p:cNvSpPr txBox="1"/>
            <p:nvPr/>
          </p:nvSpPr>
          <p:spPr>
            <a:xfrm>
              <a:off x="6791894" y="2485735"/>
              <a:ext cx="1568737" cy="383088"/>
            </a:xfrm>
            <a:prstGeom prst="rect">
              <a:avLst/>
            </a:prstGeom>
            <a:noFill/>
          </p:spPr>
          <p:txBody>
            <a:bodyPr wrap="square" rtlCol="0">
              <a:spAutoFit/>
            </a:bodyPr>
            <a:lstStyle/>
            <a:p>
              <a:r>
                <a:rPr lang="en-US" sz="1400" dirty="0" smtClean="0"/>
                <a:t>Coordination</a:t>
              </a:r>
              <a:endParaRPr lang="en-US" sz="1400" dirty="0"/>
            </a:p>
          </p:txBody>
        </p:sp>
        <p:sp>
          <p:nvSpPr>
            <p:cNvPr id="6" name="TextBox 5"/>
            <p:cNvSpPr txBox="1"/>
            <p:nvPr/>
          </p:nvSpPr>
          <p:spPr>
            <a:xfrm>
              <a:off x="6791894" y="3676633"/>
              <a:ext cx="2052502" cy="383088"/>
            </a:xfrm>
            <a:prstGeom prst="rect">
              <a:avLst/>
            </a:prstGeom>
            <a:noFill/>
          </p:spPr>
          <p:txBody>
            <a:bodyPr wrap="square" rtlCol="0">
              <a:spAutoFit/>
            </a:bodyPr>
            <a:lstStyle/>
            <a:p>
              <a:r>
                <a:rPr lang="en-US" sz="1400" dirty="0" smtClean="0"/>
                <a:t>Communication</a:t>
              </a:r>
              <a:endParaRPr lang="en-US" sz="1400" dirty="0"/>
            </a:p>
          </p:txBody>
        </p:sp>
        <p:sp>
          <p:nvSpPr>
            <p:cNvPr id="7" name="TextBox 6"/>
            <p:cNvSpPr txBox="1"/>
            <p:nvPr/>
          </p:nvSpPr>
          <p:spPr>
            <a:xfrm>
              <a:off x="6791894" y="4867529"/>
              <a:ext cx="2052502" cy="383088"/>
            </a:xfrm>
            <a:prstGeom prst="rect">
              <a:avLst/>
            </a:prstGeom>
            <a:noFill/>
          </p:spPr>
          <p:txBody>
            <a:bodyPr wrap="square" rtlCol="0">
              <a:spAutoFit/>
            </a:bodyPr>
            <a:lstStyle/>
            <a:p>
              <a:r>
                <a:rPr lang="en-US" sz="1400" dirty="0" smtClean="0"/>
                <a:t>Configuration</a:t>
              </a:r>
              <a:endParaRPr lang="en-US" sz="1400" dirty="0"/>
            </a:p>
          </p:txBody>
        </p:sp>
      </p:grpSp>
    </p:spTree>
    <p:extLst>
      <p:ext uri="{BB962C8B-B14F-4D97-AF65-F5344CB8AC3E}">
        <p14:creationId xmlns:p14="http://schemas.microsoft.com/office/powerpoint/2010/main" val="984895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00392" y="0"/>
            <a:ext cx="7448911" cy="4992794"/>
          </a:xfrm>
          <a:prstGeom prst="rect">
            <a:avLst/>
          </a:prstGeom>
        </p:spPr>
      </p:pic>
    </p:spTree>
    <p:extLst>
      <p:ext uri="{BB962C8B-B14F-4D97-AF65-F5344CB8AC3E}">
        <p14:creationId xmlns:p14="http://schemas.microsoft.com/office/powerpoint/2010/main" val="42927187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lifecycle</a:t>
            </a:r>
            <a:endParaRPr lang="en-US" dirty="0"/>
          </a:p>
        </p:txBody>
      </p:sp>
      <p:pic>
        <p:nvPicPr>
          <p:cNvPr id="4" name="Picture 2" descr="TaskContext State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51371" y="973393"/>
            <a:ext cx="3914540" cy="3795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267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Driven Software Engineering</a:t>
            </a:r>
            <a:endParaRPr lang="en-US" dirty="0"/>
          </a:p>
        </p:txBody>
      </p:sp>
      <p:sp>
        <p:nvSpPr>
          <p:cNvPr id="3" name="Content Placeholder 2"/>
          <p:cNvSpPr>
            <a:spLocks noGrp="1"/>
          </p:cNvSpPr>
          <p:nvPr>
            <p:ph idx="1"/>
          </p:nvPr>
        </p:nvSpPr>
        <p:spPr/>
        <p:txBody>
          <a:bodyPr/>
          <a:lstStyle/>
          <a:p>
            <a:r>
              <a:rPr lang="en-US" sz="1800" dirty="0">
                <a:latin typeface="Calibri" panose="020F0502020204030204" pitchFamily="34" charset="0"/>
              </a:rPr>
              <a:t>Models can make a particular system or phenomenon easier to understand, quantify, visualize simulate, or predict</a:t>
            </a:r>
          </a:p>
          <a:p>
            <a:r>
              <a:rPr lang="en-US" sz="1800" dirty="0">
                <a:latin typeface="Calibri" panose="020F0502020204030204" pitchFamily="34" charset="0"/>
              </a:rPr>
              <a:t>Models are used in many fields of engineering, either graphical (architecture) or textual (equations of physics)</a:t>
            </a:r>
          </a:p>
          <a:p>
            <a:r>
              <a:rPr lang="en-US" sz="1800" dirty="0">
                <a:latin typeface="Calibri" panose="020F0502020204030204" pitchFamily="34" charset="0"/>
              </a:rPr>
              <a:t>They are created using modeling languages (Domain specific languages, or DSLs)</a:t>
            </a:r>
          </a:p>
          <a:p>
            <a:r>
              <a:rPr lang="en-US" sz="1800" dirty="0">
                <a:latin typeface="Calibri" panose="020F0502020204030204" pitchFamily="34" charset="0"/>
              </a:rPr>
              <a:t>Software engineering can greatly benefit from the use of models because software and models have the same nature, and it is easy to automate the process of software generation and analysis</a:t>
            </a:r>
          </a:p>
          <a:p>
            <a:r>
              <a:rPr lang="en-US" sz="1800" dirty="0">
                <a:latin typeface="Calibri" panose="020F0502020204030204" pitchFamily="34" charset="0"/>
              </a:rPr>
              <a:t>Example: </a:t>
            </a:r>
            <a:r>
              <a:rPr lang="en-US" sz="1800" dirty="0" err="1">
                <a:latin typeface="Calibri" panose="020F0502020204030204" pitchFamily="34" charset="0"/>
              </a:rPr>
              <a:t>SmartSoft</a:t>
            </a:r>
            <a:r>
              <a:rPr lang="en-US" sz="1800" dirty="0">
                <a:latin typeface="Calibri" panose="020F0502020204030204" pitchFamily="34" charset="0"/>
              </a:rPr>
              <a:t> MDE toolchain</a:t>
            </a:r>
          </a:p>
          <a:p>
            <a:endParaRPr lang="en-US" sz="1800" dirty="0"/>
          </a:p>
        </p:txBody>
      </p:sp>
      <p:sp>
        <p:nvSpPr>
          <p:cNvPr id="4" name="TextBox 3"/>
          <p:cNvSpPr txBox="1"/>
          <p:nvPr/>
        </p:nvSpPr>
        <p:spPr>
          <a:xfrm>
            <a:off x="2025752" y="4497169"/>
            <a:ext cx="7440521" cy="646331"/>
          </a:xfrm>
          <a:prstGeom prst="rect">
            <a:avLst/>
          </a:prstGeom>
          <a:noFill/>
        </p:spPr>
        <p:txBody>
          <a:bodyPr wrap="square" rtlCol="0">
            <a:spAutoFit/>
          </a:bodyPr>
          <a:lstStyle/>
          <a:p>
            <a:r>
              <a:rPr lang="en-US" i="1" dirty="0" smtClean="0">
                <a:latin typeface="Calibri" panose="020F0502020204030204" pitchFamily="34" charset="0"/>
              </a:rPr>
              <a:t>From: D. Brugali, </a:t>
            </a:r>
            <a:r>
              <a:rPr lang="en-US" i="1" dirty="0">
                <a:latin typeface="Calibri" panose="020F0502020204030204" pitchFamily="34" charset="0"/>
              </a:rPr>
              <a:t>Model-Driven Software </a:t>
            </a:r>
            <a:r>
              <a:rPr lang="en-US" i="1" dirty="0" smtClean="0">
                <a:latin typeface="Calibri" panose="020F0502020204030204" pitchFamily="34" charset="0"/>
              </a:rPr>
              <a:t>Engineering in Robotics, IEEE Robotics and automation magazine, Sept. 2015</a:t>
            </a:r>
            <a:endParaRPr lang="en-US" i="1" dirty="0">
              <a:latin typeface="Calibri" panose="020F0502020204030204" pitchFamily="34" charset="0"/>
            </a:endParaRPr>
          </a:p>
        </p:txBody>
      </p:sp>
    </p:spTree>
    <p:extLst>
      <p:ext uri="{BB962C8B-B14F-4D97-AF65-F5344CB8AC3E}">
        <p14:creationId xmlns:p14="http://schemas.microsoft.com/office/powerpoint/2010/main" val="15687611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12403" y="305680"/>
            <a:ext cx="4190532" cy="4093925"/>
          </a:xfrm>
          <a:prstGeom prst="rect">
            <a:avLst/>
          </a:prstGeom>
        </p:spPr>
      </p:pic>
      <p:sp>
        <p:nvSpPr>
          <p:cNvPr id="5" name="Rectangle 4"/>
          <p:cNvSpPr/>
          <p:nvPr/>
        </p:nvSpPr>
        <p:spPr>
          <a:xfrm>
            <a:off x="70537" y="1115496"/>
            <a:ext cx="4353979" cy="2585323"/>
          </a:xfrm>
          <a:prstGeom prst="rect">
            <a:avLst/>
          </a:prstGeom>
        </p:spPr>
        <p:txBody>
          <a:bodyPr wrap="square">
            <a:spAutoFit/>
          </a:bodyPr>
          <a:lstStyle/>
          <a:p>
            <a:pPr marL="285750" indent="-285750">
              <a:buFont typeface="Arial" panose="020B0604020202020204" pitchFamily="34" charset="0"/>
              <a:buChar char="•"/>
            </a:pPr>
            <a:r>
              <a:rPr lang="en-US" dirty="0" smtClean="0">
                <a:latin typeface="Calibri" panose="020F0502020204030204" pitchFamily="34" charset="0"/>
              </a:rPr>
              <a:t>&lt;&lt;component&gt;&gt;: elemental components</a:t>
            </a:r>
          </a:p>
          <a:p>
            <a:pPr marL="285750" indent="-285750">
              <a:buFont typeface="Arial" panose="020B0604020202020204" pitchFamily="34" charset="0"/>
              <a:buChar char="•"/>
            </a:pPr>
            <a:r>
              <a:rPr lang="en-US" dirty="0" smtClean="0">
                <a:latin typeface="Calibri" panose="020F0502020204030204" pitchFamily="34" charset="0"/>
              </a:rPr>
              <a:t>&lt;&lt;subsystem&gt;&gt;: composite components</a:t>
            </a:r>
          </a:p>
          <a:p>
            <a:pPr marL="285750" indent="-285750">
              <a:buFont typeface="Arial" panose="020B0604020202020204" pitchFamily="34" charset="0"/>
              <a:buChar char="•"/>
            </a:pPr>
            <a:r>
              <a:rPr lang="en-US" dirty="0" smtClean="0">
                <a:latin typeface="Calibri" panose="020F0502020204030204" pitchFamily="34" charset="0"/>
              </a:rPr>
              <a:t>Each component is characterized by a set of ports, interaction point with other components</a:t>
            </a:r>
          </a:p>
          <a:p>
            <a:pPr marL="285750" indent="-285750">
              <a:buFont typeface="Arial" panose="020B0604020202020204" pitchFamily="34" charset="0"/>
              <a:buChar char="•"/>
            </a:pPr>
            <a:r>
              <a:rPr lang="en-US" dirty="0" smtClean="0">
                <a:latin typeface="Calibri" panose="020F0502020204030204" pitchFamily="34" charset="0"/>
              </a:rPr>
              <a:t>Provide and requested interfaces</a:t>
            </a:r>
          </a:p>
          <a:p>
            <a:pPr marL="285750" indent="-285750">
              <a:buFont typeface="Arial" panose="020B0604020202020204" pitchFamily="34" charset="0"/>
              <a:buChar char="•"/>
            </a:pPr>
            <a:r>
              <a:rPr lang="en-US" dirty="0" smtClean="0">
                <a:latin typeface="Calibri" panose="020F0502020204030204" pitchFamily="34" charset="0"/>
              </a:rPr>
              <a:t>Connectors: Caller/Provider, Publisher/Subscriber</a:t>
            </a:r>
            <a:endParaRPr lang="en-US" dirty="0">
              <a:latin typeface="Calibri" panose="020F0502020204030204" pitchFamily="34" charset="0"/>
            </a:endParaRPr>
          </a:p>
          <a:p>
            <a:pPr marL="285750" indent="-285750">
              <a:buFont typeface="Arial" panose="020B0604020202020204" pitchFamily="34" charset="0"/>
              <a:buChar char="•"/>
            </a:pPr>
            <a:endParaRPr lang="en-US" dirty="0" smtClean="0">
              <a:latin typeface="Calibri" panose="020F0502020204030204" pitchFamily="34" charset="0"/>
            </a:endParaRPr>
          </a:p>
        </p:txBody>
      </p:sp>
    </p:spTree>
    <p:extLst>
      <p:ext uri="{BB962C8B-B14F-4D97-AF65-F5344CB8AC3E}">
        <p14:creationId xmlns:p14="http://schemas.microsoft.com/office/powerpoint/2010/main" val="18084516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285750" indent="-285750">
              <a:buFont typeface="Arial" panose="020B0604020202020204" pitchFamily="34" charset="0"/>
              <a:buChar char="•"/>
            </a:pPr>
            <a:r>
              <a:rPr lang="en-US" sz="2000" dirty="0">
                <a:latin typeface="Calibri" panose="020F0502020204030204" pitchFamily="34" charset="0"/>
              </a:rPr>
              <a:t>From an architectural model it is possible to generate platform specific code templates (that implement the specified architecture and </a:t>
            </a:r>
            <a:r>
              <a:rPr lang="en-US" sz="2000" dirty="0" smtClean="0">
                <a:latin typeface="Calibri" panose="020F0502020204030204" pitchFamily="34" charset="0"/>
              </a:rPr>
              <a:t>include </a:t>
            </a:r>
            <a:r>
              <a:rPr lang="en-US" sz="2000" dirty="0">
                <a:latin typeface="Calibri" panose="020F0502020204030204" pitchFamily="34" charset="0"/>
              </a:rPr>
              <a:t>calls to the target framework, i.e. the middleware)</a:t>
            </a:r>
          </a:p>
          <a:p>
            <a:pPr marL="285750" indent="-285750">
              <a:buFont typeface="Arial" panose="020B0604020202020204" pitchFamily="34" charset="0"/>
              <a:buChar char="•"/>
            </a:pPr>
            <a:r>
              <a:rPr lang="en-US" sz="2000" dirty="0">
                <a:latin typeface="Calibri" panose="020F0502020204030204" pitchFamily="34" charset="0"/>
              </a:rPr>
              <a:t>Code templates is complemented with code provided by the developer (specific robot functionalities) to produce executable code</a:t>
            </a:r>
          </a:p>
          <a:p>
            <a:pPr marL="285750" indent="-285750">
              <a:buFont typeface="Arial" panose="020B0604020202020204" pitchFamily="34" charset="0"/>
              <a:buChar char="•"/>
            </a:pPr>
            <a:r>
              <a:rPr lang="en-US" sz="2000" dirty="0">
                <a:latin typeface="Calibri" panose="020F0502020204030204" pitchFamily="34" charset="0"/>
              </a:rPr>
              <a:t>Challenges: hardware requirements, real-time constraints, embedded and distributed systems, many application scenarios, dynamic interaction with the environment</a:t>
            </a:r>
          </a:p>
          <a:p>
            <a:pPr marL="285750" indent="-285750">
              <a:buFont typeface="Arial" panose="020B0604020202020204" pitchFamily="34" charset="0"/>
              <a:buChar char="•"/>
            </a:pPr>
            <a:r>
              <a:rPr lang="en-US" sz="2000" dirty="0">
                <a:latin typeface="Calibri" panose="020F0502020204030204" pitchFamily="34" charset="0"/>
              </a:rPr>
              <a:t>DSL for robotics should include: timing constraints, communication infrastructure, allocation of threads and processes to difference processors</a:t>
            </a:r>
          </a:p>
        </p:txBody>
      </p:sp>
    </p:spTree>
    <p:extLst>
      <p:ext uri="{BB962C8B-B14F-4D97-AF65-F5344CB8AC3E}">
        <p14:creationId xmlns:p14="http://schemas.microsoft.com/office/powerpoint/2010/main" val="1907161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YARP/ROS</a:t>
            </a:r>
            <a:endParaRPr lang="en-US" dirty="0"/>
          </a:p>
        </p:txBody>
      </p:sp>
      <p:sp>
        <p:nvSpPr>
          <p:cNvPr id="3" name="Content Placeholder 2"/>
          <p:cNvSpPr>
            <a:spLocks noGrp="1"/>
          </p:cNvSpPr>
          <p:nvPr>
            <p:ph idx="1"/>
          </p:nvPr>
        </p:nvSpPr>
        <p:spPr/>
        <p:txBody>
          <a:bodyPr/>
          <a:lstStyle/>
          <a:p>
            <a:r>
              <a:rPr lang="en-US" sz="2400" dirty="0"/>
              <a:t>Components are executables which communicate through well-defined named objects called Ports (YARP), Topics (ROS)</a:t>
            </a:r>
          </a:p>
          <a:p>
            <a:r>
              <a:rPr lang="en-US" sz="2400" dirty="0"/>
              <a:t>A central server (</a:t>
            </a:r>
            <a:r>
              <a:rPr lang="en-US" sz="2400" dirty="0" err="1"/>
              <a:t>yarpserver</a:t>
            </a:r>
            <a:r>
              <a:rPr lang="en-US" sz="2400" dirty="0"/>
              <a:t>/</a:t>
            </a:r>
            <a:r>
              <a:rPr lang="en-US" sz="2400" dirty="0" err="1"/>
              <a:t>roscore</a:t>
            </a:r>
            <a:r>
              <a:rPr lang="en-US" sz="2400" dirty="0"/>
              <a:t>) keeps tracks of names and allows Ports/Topics to be reachable</a:t>
            </a:r>
          </a:p>
          <a:p>
            <a:r>
              <a:rPr lang="en-US" sz="2400" dirty="0"/>
              <a:t>Communication is peer-to-peer between Ports/Topics</a:t>
            </a:r>
          </a:p>
          <a:p>
            <a:endParaRPr lang="en-US" sz="2400" dirty="0"/>
          </a:p>
        </p:txBody>
      </p:sp>
    </p:spTree>
    <p:extLst>
      <p:ext uri="{BB962C8B-B14F-4D97-AF65-F5344CB8AC3E}">
        <p14:creationId xmlns:p14="http://schemas.microsoft.com/office/powerpoint/2010/main" val="1517186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5950" y="67186"/>
            <a:ext cx="5772150" cy="708422"/>
          </a:xfrm>
        </p:spPr>
        <p:txBody>
          <a:bodyPr>
            <a:normAutofit/>
          </a:bodyPr>
          <a:lstStyle/>
          <a:p>
            <a:r>
              <a:rPr lang="en-US" sz="3600" dirty="0"/>
              <a:t>YARP approach</a:t>
            </a:r>
          </a:p>
        </p:txBody>
      </p:sp>
      <p:sp>
        <p:nvSpPr>
          <p:cNvPr id="3" name="Content Placeholder 2"/>
          <p:cNvSpPr>
            <a:spLocks noGrp="1"/>
          </p:cNvSpPr>
          <p:nvPr>
            <p:ph idx="1"/>
          </p:nvPr>
        </p:nvSpPr>
        <p:spPr>
          <a:xfrm>
            <a:off x="221615" y="758561"/>
            <a:ext cx="8525569" cy="3565922"/>
          </a:xfrm>
        </p:spPr>
        <p:txBody>
          <a:bodyPr>
            <a:normAutofit/>
          </a:bodyPr>
          <a:lstStyle/>
          <a:p>
            <a:r>
              <a:rPr lang="en-US" sz="1800" dirty="0" smtClean="0"/>
              <a:t>Simplified </a:t>
            </a:r>
            <a:r>
              <a:rPr lang="en-US" sz="1800" dirty="0"/>
              <a:t>form of </a:t>
            </a:r>
            <a:r>
              <a:rPr lang="en-US" sz="1800" b="1" dirty="0">
                <a:solidFill>
                  <a:srgbClr val="00B0F0"/>
                </a:solidFill>
              </a:rPr>
              <a:t>publish-subscribe</a:t>
            </a:r>
          </a:p>
          <a:p>
            <a:pPr lvl="1"/>
            <a:r>
              <a:rPr lang="en-US" sz="1400" i="1" dirty="0"/>
              <a:t>Observer patter</a:t>
            </a:r>
            <a:r>
              <a:rPr lang="en-US" sz="1400" dirty="0"/>
              <a:t>: subscribers register their interest directly with publishers, which mange subscriptions and sends events </a:t>
            </a:r>
          </a:p>
          <a:p>
            <a:r>
              <a:rPr lang="en-US" sz="1800" dirty="0" smtClean="0"/>
              <a:t>Communication is </a:t>
            </a:r>
            <a:r>
              <a:rPr lang="en-US" sz="1800" b="1" dirty="0" smtClean="0">
                <a:solidFill>
                  <a:srgbClr val="00B0F0"/>
                </a:solidFill>
              </a:rPr>
              <a:t>asynchronous</a:t>
            </a:r>
            <a:r>
              <a:rPr lang="en-US" sz="1800" dirty="0" smtClean="0"/>
              <a:t> or synchronous</a:t>
            </a:r>
            <a:endParaRPr lang="en-US" sz="1800" dirty="0"/>
          </a:p>
          <a:p>
            <a:r>
              <a:rPr lang="en-US" sz="1800" dirty="0"/>
              <a:t>Space decoupling </a:t>
            </a:r>
            <a:endParaRPr lang="en-US" sz="1800" dirty="0" smtClean="0"/>
          </a:p>
          <a:p>
            <a:r>
              <a:rPr lang="en-US" sz="1800" dirty="0" smtClean="0"/>
              <a:t>Connections are </a:t>
            </a:r>
            <a:r>
              <a:rPr lang="en-US" sz="1800" b="1" dirty="0" smtClean="0">
                <a:solidFill>
                  <a:srgbClr val="00B0F0"/>
                </a:solidFill>
              </a:rPr>
              <a:t>dynamic</a:t>
            </a:r>
          </a:p>
          <a:p>
            <a:r>
              <a:rPr lang="en-US" sz="1800" dirty="0" smtClean="0"/>
              <a:t>Remote procedure calls for server-client type of communication</a:t>
            </a:r>
            <a:endParaRPr lang="en-US" sz="1800" dirty="0"/>
          </a:p>
        </p:txBody>
      </p:sp>
      <p:sp>
        <p:nvSpPr>
          <p:cNvPr id="4" name="TextBox 3"/>
          <p:cNvSpPr txBox="1"/>
          <p:nvPr/>
        </p:nvSpPr>
        <p:spPr>
          <a:xfrm>
            <a:off x="2259106" y="4446974"/>
            <a:ext cx="6972640" cy="646331"/>
          </a:xfrm>
          <a:prstGeom prst="rect">
            <a:avLst/>
          </a:prstGeom>
          <a:noFill/>
        </p:spPr>
        <p:txBody>
          <a:bodyPr wrap="square" rtlCol="0">
            <a:spAutoFit/>
          </a:bodyPr>
          <a:lstStyle/>
          <a:p>
            <a:r>
              <a:rPr lang="en-US" sz="1200" i="1" dirty="0"/>
              <a:t>See also:</a:t>
            </a:r>
          </a:p>
          <a:p>
            <a:r>
              <a:rPr lang="en-US" sz="1200" i="1" dirty="0"/>
              <a:t>YARP: Yet Another Robot Platform, G. Metta, P. Fitzpatrick, L. Natale, 2006</a:t>
            </a:r>
          </a:p>
          <a:p>
            <a:r>
              <a:rPr lang="en-US" sz="1200" i="1" dirty="0"/>
              <a:t>Design of Dynamically Reconfigurable Real-time Software Using Port-Based Objects, Stewart et al., 1997</a:t>
            </a:r>
          </a:p>
        </p:txBody>
      </p:sp>
    </p:spTree>
    <p:extLst>
      <p:ext uri="{BB962C8B-B14F-4D97-AF65-F5344CB8AC3E}">
        <p14:creationId xmlns:p14="http://schemas.microsoft.com/office/powerpoint/2010/main" val="920806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873840" y="166623"/>
            <a:ext cx="1185839" cy="91678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err="1"/>
              <a:t>yarpserver</a:t>
            </a:r>
            <a:endParaRPr lang="en-US" sz="1600" dirty="0"/>
          </a:p>
        </p:txBody>
      </p:sp>
      <p:sp>
        <p:nvSpPr>
          <p:cNvPr id="37" name="Rectangle 36"/>
          <p:cNvSpPr/>
          <p:nvPr/>
        </p:nvSpPr>
        <p:spPr>
          <a:xfrm>
            <a:off x="4696698" y="3410108"/>
            <a:ext cx="1243092" cy="1135541"/>
          </a:xfrm>
          <a:prstGeom prst="rect">
            <a:avLst/>
          </a:prstGeom>
          <a:noFill/>
          <a:ln>
            <a:solidFill>
              <a:schemeClr val="dk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200">
              <a:solidFill>
                <a:schemeClr val="tx1"/>
              </a:solidFill>
            </a:endParaRPr>
          </a:p>
        </p:txBody>
      </p:sp>
      <p:sp>
        <p:nvSpPr>
          <p:cNvPr id="38" name="Rectangle 37"/>
          <p:cNvSpPr/>
          <p:nvPr/>
        </p:nvSpPr>
        <p:spPr>
          <a:xfrm>
            <a:off x="6187211" y="1976277"/>
            <a:ext cx="1167239" cy="1648114"/>
          </a:xfrm>
          <a:prstGeom prst="rect">
            <a:avLst/>
          </a:prstGeom>
          <a:noFill/>
          <a:ln>
            <a:solidFill>
              <a:schemeClr val="dk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200">
              <a:solidFill>
                <a:schemeClr val="tx1"/>
              </a:solidFill>
            </a:endParaRPr>
          </a:p>
        </p:txBody>
      </p:sp>
      <p:sp>
        <p:nvSpPr>
          <p:cNvPr id="39" name="Rectangle 38"/>
          <p:cNvSpPr/>
          <p:nvPr/>
        </p:nvSpPr>
        <p:spPr>
          <a:xfrm>
            <a:off x="1894896" y="1955945"/>
            <a:ext cx="1167239" cy="1610358"/>
          </a:xfrm>
          <a:prstGeom prst="rect">
            <a:avLst/>
          </a:prstGeom>
          <a:noFill/>
          <a:ln>
            <a:solidFill>
              <a:schemeClr val="dk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200">
              <a:solidFill>
                <a:schemeClr val="tx1"/>
              </a:solidFill>
            </a:endParaRPr>
          </a:p>
        </p:txBody>
      </p:sp>
      <p:grpSp>
        <p:nvGrpSpPr>
          <p:cNvPr id="12" name="Group 11"/>
          <p:cNvGrpSpPr/>
          <p:nvPr/>
        </p:nvGrpSpPr>
        <p:grpSpPr>
          <a:xfrm>
            <a:off x="1515367" y="592904"/>
            <a:ext cx="2314385" cy="2681588"/>
            <a:chOff x="1515367" y="592904"/>
            <a:chExt cx="2314385" cy="2681588"/>
          </a:xfrm>
        </p:grpSpPr>
        <p:sp>
          <p:nvSpPr>
            <p:cNvPr id="6" name="Up-Down Arrow 5"/>
            <p:cNvSpPr/>
            <p:nvPr/>
          </p:nvSpPr>
          <p:spPr>
            <a:xfrm rot="1703873">
              <a:off x="3572840" y="1081111"/>
              <a:ext cx="256912" cy="659381"/>
            </a:xfrm>
            <a:prstGeom prst="up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pSp>
          <p:nvGrpSpPr>
            <p:cNvPr id="11" name="Group 10"/>
            <p:cNvGrpSpPr/>
            <p:nvPr/>
          </p:nvGrpSpPr>
          <p:grpSpPr>
            <a:xfrm>
              <a:off x="1515367" y="592904"/>
              <a:ext cx="2286915" cy="2681588"/>
              <a:chOff x="1515367" y="592904"/>
              <a:chExt cx="2286915" cy="2681588"/>
            </a:xfrm>
          </p:grpSpPr>
          <p:sp>
            <p:nvSpPr>
              <p:cNvPr id="8" name="TextBox 7"/>
              <p:cNvSpPr txBox="1"/>
              <p:nvPr/>
            </p:nvSpPr>
            <p:spPr>
              <a:xfrm>
                <a:off x="1515367" y="592904"/>
                <a:ext cx="2286915" cy="701328"/>
              </a:xfrm>
              <a:prstGeom prst="rect">
                <a:avLst/>
              </a:prstGeom>
              <a:noFill/>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sz="1100" dirty="0" smtClean="0"/>
                  <a:t>Register /camera, 192.168.1.4:10001</a:t>
                </a:r>
              </a:p>
              <a:p>
                <a:r>
                  <a:rPr lang="en-US" sz="1100" dirty="0" smtClean="0"/>
                  <a:t>Register /</a:t>
                </a:r>
                <a:r>
                  <a:rPr lang="en-US" sz="1100" dirty="0" err="1" smtClean="0"/>
                  <a:t>cmd</a:t>
                </a:r>
                <a:r>
                  <a:rPr lang="en-US" sz="1100" dirty="0" smtClean="0"/>
                  <a:t>, 192.168.1.4:10002</a:t>
                </a:r>
              </a:p>
              <a:p>
                <a:r>
                  <a:rPr lang="en-US" sz="1100" dirty="0" smtClean="0"/>
                  <a:t>Query /camera …</a:t>
                </a:r>
              </a:p>
              <a:p>
                <a:r>
                  <a:rPr lang="en-US" sz="1100" dirty="0" smtClean="0"/>
                  <a:t>Query /</a:t>
                </a:r>
                <a:r>
                  <a:rPr lang="en-US" sz="1100" dirty="0" err="1" smtClean="0"/>
                  <a:t>cmd</a:t>
                </a:r>
                <a:r>
                  <a:rPr lang="en-US" sz="1100" dirty="0" smtClean="0"/>
                  <a:t> …</a:t>
                </a:r>
                <a:endParaRPr lang="en-US" sz="1100" dirty="0"/>
              </a:p>
            </p:txBody>
          </p:sp>
          <p:grpSp>
            <p:nvGrpSpPr>
              <p:cNvPr id="9" name="Group 8"/>
              <p:cNvGrpSpPr/>
              <p:nvPr/>
            </p:nvGrpSpPr>
            <p:grpSpPr>
              <a:xfrm>
                <a:off x="1975955" y="2091041"/>
                <a:ext cx="886237" cy="1183451"/>
                <a:chOff x="1975955" y="2091041"/>
                <a:chExt cx="886237" cy="1183451"/>
              </a:xfrm>
            </p:grpSpPr>
            <p:grpSp>
              <p:nvGrpSpPr>
                <p:cNvPr id="3" name="Group 2"/>
                <p:cNvGrpSpPr/>
                <p:nvPr/>
              </p:nvGrpSpPr>
              <p:grpSpPr>
                <a:xfrm>
                  <a:off x="1975955" y="2091041"/>
                  <a:ext cx="886237" cy="1183451"/>
                  <a:chOff x="1975955" y="2091041"/>
                  <a:chExt cx="886237" cy="1183451"/>
                </a:xfrm>
              </p:grpSpPr>
              <p:sp>
                <p:nvSpPr>
                  <p:cNvPr id="40" name="Oval 39"/>
                  <p:cNvSpPr/>
                  <p:nvPr/>
                </p:nvSpPr>
                <p:spPr>
                  <a:xfrm>
                    <a:off x="2000272" y="2825970"/>
                    <a:ext cx="837602" cy="448522"/>
                  </a:xfrm>
                  <a:prstGeom prst="ellipse">
                    <a:avLst/>
                  </a:prstGeom>
                  <a:noFill/>
                  <a:ln>
                    <a:solidFill>
                      <a:schemeClr val="dk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sz="1000">
                      <a:solidFill>
                        <a:schemeClr val="tx1"/>
                      </a:solidFill>
                    </a:endParaRPr>
                  </a:p>
                </p:txBody>
              </p:sp>
              <p:sp>
                <p:nvSpPr>
                  <p:cNvPr id="41" name="Oval 40"/>
                  <p:cNvSpPr/>
                  <p:nvPr/>
                </p:nvSpPr>
                <p:spPr>
                  <a:xfrm>
                    <a:off x="1975955" y="2091041"/>
                    <a:ext cx="886237" cy="464734"/>
                  </a:xfrm>
                  <a:prstGeom prst="ellipse">
                    <a:avLst/>
                  </a:prstGeom>
                  <a:noFill/>
                  <a:ln>
                    <a:solidFill>
                      <a:schemeClr val="dk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1000" dirty="0">
                        <a:solidFill>
                          <a:schemeClr val="tx1"/>
                        </a:solidFill>
                      </a:rPr>
                      <a:t>/camera</a:t>
                    </a:r>
                  </a:p>
                </p:txBody>
              </p:sp>
            </p:grpSp>
            <p:sp>
              <p:nvSpPr>
                <p:cNvPr id="45" name="Rectangle 44"/>
                <p:cNvSpPr/>
                <p:nvPr/>
              </p:nvSpPr>
              <p:spPr>
                <a:xfrm>
                  <a:off x="2189685" y="2943368"/>
                  <a:ext cx="458779" cy="246221"/>
                </a:xfrm>
                <a:prstGeom prst="rect">
                  <a:avLst/>
                </a:prstGeom>
                <a:noFill/>
                <a:ln>
                  <a:noFill/>
                </a:ln>
              </p:spPr>
              <p:txBody>
                <a:bodyPr wrap="none">
                  <a:spAutoFit/>
                </a:bodyPr>
                <a:lstStyle/>
                <a:p>
                  <a:pPr algn="ctr"/>
                  <a:r>
                    <a:rPr lang="en-US" sz="1000" dirty="0" smtClean="0"/>
                    <a:t>/</a:t>
                  </a:r>
                  <a:r>
                    <a:rPr lang="en-US" sz="1000" dirty="0" err="1" smtClean="0"/>
                    <a:t>cmd</a:t>
                  </a:r>
                  <a:endParaRPr lang="en-US" sz="1000" dirty="0"/>
                </a:p>
              </p:txBody>
            </p:sp>
          </p:grpSp>
        </p:grpSp>
      </p:grpSp>
      <p:sp>
        <p:nvSpPr>
          <p:cNvPr id="48" name="TextBox 47"/>
          <p:cNvSpPr txBox="1"/>
          <p:nvPr/>
        </p:nvSpPr>
        <p:spPr>
          <a:xfrm>
            <a:off x="107542" y="4668744"/>
            <a:ext cx="3452292" cy="369332"/>
          </a:xfrm>
          <a:prstGeom prst="rect">
            <a:avLst/>
          </a:prstGeom>
          <a:noFill/>
          <a:ln>
            <a:noFill/>
          </a:ln>
        </p:spPr>
        <p:txBody>
          <a:bodyPr wrap="square" rtlCol="0">
            <a:spAutoFit/>
          </a:bodyPr>
          <a:lstStyle/>
          <a:p>
            <a:r>
              <a:rPr lang="en-US" dirty="0" smtClean="0"/>
              <a:t>connect /camera /source2 </a:t>
            </a:r>
            <a:r>
              <a:rPr lang="en-US" dirty="0" err="1" smtClean="0"/>
              <a:t>mcast</a:t>
            </a:r>
            <a:endParaRPr lang="en-US" dirty="0"/>
          </a:p>
        </p:txBody>
      </p:sp>
      <p:grpSp>
        <p:nvGrpSpPr>
          <p:cNvPr id="15" name="Group 14"/>
          <p:cNvGrpSpPr/>
          <p:nvPr/>
        </p:nvGrpSpPr>
        <p:grpSpPr>
          <a:xfrm>
            <a:off x="4744013" y="485486"/>
            <a:ext cx="2731579" cy="3798952"/>
            <a:chOff x="4744013" y="485486"/>
            <a:chExt cx="2731579" cy="3798952"/>
          </a:xfrm>
        </p:grpSpPr>
        <p:sp>
          <p:nvSpPr>
            <p:cNvPr id="49" name="Oval 48"/>
            <p:cNvSpPr/>
            <p:nvPr/>
          </p:nvSpPr>
          <p:spPr>
            <a:xfrm>
              <a:off x="4744013" y="3749453"/>
              <a:ext cx="1146247" cy="534985"/>
            </a:xfrm>
            <a:prstGeom prst="ellipse">
              <a:avLst/>
            </a:prstGeom>
            <a:noFill/>
            <a:ln>
              <a:solidFill>
                <a:schemeClr val="dk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1200" dirty="0">
                  <a:solidFill>
                    <a:schemeClr val="tx1"/>
                  </a:solidFill>
                </a:rPr>
                <a:t>/</a:t>
              </a:r>
              <a:r>
                <a:rPr lang="en-US" sz="1200" dirty="0" smtClean="0">
                  <a:solidFill>
                    <a:schemeClr val="tx1"/>
                  </a:solidFill>
                </a:rPr>
                <a:t>source2</a:t>
              </a:r>
              <a:endParaRPr lang="en-US" sz="1200" dirty="0">
                <a:solidFill>
                  <a:schemeClr val="tx1"/>
                </a:solidFill>
              </a:endParaRPr>
            </a:p>
          </p:txBody>
        </p:sp>
        <p:grpSp>
          <p:nvGrpSpPr>
            <p:cNvPr id="14" name="Group 13"/>
            <p:cNvGrpSpPr/>
            <p:nvPr/>
          </p:nvGrpSpPr>
          <p:grpSpPr>
            <a:xfrm>
              <a:off x="5089995" y="485486"/>
              <a:ext cx="2385597" cy="2788529"/>
              <a:chOff x="5089995" y="485486"/>
              <a:chExt cx="2385597" cy="2788529"/>
            </a:xfrm>
          </p:grpSpPr>
          <p:grpSp>
            <p:nvGrpSpPr>
              <p:cNvPr id="13" name="Group 12"/>
              <p:cNvGrpSpPr/>
              <p:nvPr/>
            </p:nvGrpSpPr>
            <p:grpSpPr>
              <a:xfrm>
                <a:off x="5231048" y="485486"/>
                <a:ext cx="2244544" cy="2788529"/>
                <a:chOff x="5231048" y="485486"/>
                <a:chExt cx="2244544" cy="2788529"/>
              </a:xfrm>
            </p:grpSpPr>
            <p:sp>
              <p:nvSpPr>
                <p:cNvPr id="7" name="TextBox 6"/>
                <p:cNvSpPr txBox="1"/>
                <p:nvPr/>
              </p:nvSpPr>
              <p:spPr>
                <a:xfrm>
                  <a:off x="5231048" y="485486"/>
                  <a:ext cx="2244544" cy="701328"/>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US" sz="1100" dirty="0" smtClean="0"/>
                    <a:t>Register /source, 192.168.1.3:10001</a:t>
                  </a:r>
                </a:p>
                <a:p>
                  <a:r>
                    <a:rPr lang="en-US" sz="1100" dirty="0" smtClean="0"/>
                    <a:t>Register /</a:t>
                  </a:r>
                  <a:r>
                    <a:rPr lang="en-US" sz="1100" dirty="0" err="1" smtClean="0"/>
                    <a:t>pos</a:t>
                  </a:r>
                  <a:r>
                    <a:rPr lang="en-US" sz="1100" dirty="0" smtClean="0"/>
                    <a:t>, 192.168.1.3:10002</a:t>
                  </a:r>
                </a:p>
                <a:p>
                  <a:r>
                    <a:rPr lang="en-US" sz="1100" dirty="0" smtClean="0"/>
                    <a:t>Query /camera …</a:t>
                  </a:r>
                </a:p>
                <a:p>
                  <a:r>
                    <a:rPr lang="en-US" sz="1100" dirty="0" smtClean="0"/>
                    <a:t>Query /</a:t>
                  </a:r>
                  <a:r>
                    <a:rPr lang="en-US" sz="1100" dirty="0" err="1" smtClean="0"/>
                    <a:t>cmd</a:t>
                  </a:r>
                  <a:r>
                    <a:rPr lang="en-US" sz="1100" dirty="0" smtClean="0"/>
                    <a:t> …</a:t>
                  </a:r>
                  <a:endParaRPr lang="en-US" sz="1100" dirty="0"/>
                </a:p>
              </p:txBody>
            </p:sp>
            <p:grpSp>
              <p:nvGrpSpPr>
                <p:cNvPr id="10" name="Group 9"/>
                <p:cNvGrpSpPr/>
                <p:nvPr/>
              </p:nvGrpSpPr>
              <p:grpSpPr>
                <a:xfrm>
                  <a:off x="6333116" y="2054647"/>
                  <a:ext cx="875429" cy="1219368"/>
                  <a:chOff x="6333116" y="2054647"/>
                  <a:chExt cx="875429" cy="1219368"/>
                </a:xfrm>
              </p:grpSpPr>
              <p:grpSp>
                <p:nvGrpSpPr>
                  <p:cNvPr id="5" name="Group 4"/>
                  <p:cNvGrpSpPr/>
                  <p:nvPr/>
                </p:nvGrpSpPr>
                <p:grpSpPr>
                  <a:xfrm>
                    <a:off x="6333116" y="2054647"/>
                    <a:ext cx="875429" cy="1219368"/>
                    <a:chOff x="6333116" y="2054647"/>
                    <a:chExt cx="875429" cy="1219368"/>
                  </a:xfrm>
                </p:grpSpPr>
                <p:sp>
                  <p:nvSpPr>
                    <p:cNvPr id="42" name="Oval 41"/>
                    <p:cNvSpPr/>
                    <p:nvPr/>
                  </p:nvSpPr>
                  <p:spPr>
                    <a:xfrm>
                      <a:off x="6333116" y="2054647"/>
                      <a:ext cx="875429" cy="534985"/>
                    </a:xfrm>
                    <a:prstGeom prst="ellipse">
                      <a:avLst/>
                    </a:prstGeom>
                    <a:noFill/>
                    <a:ln>
                      <a:solidFill>
                        <a:schemeClr val="dk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1100" dirty="0">
                          <a:solidFill>
                            <a:schemeClr val="tx1"/>
                          </a:solidFill>
                        </a:rPr>
                        <a:t>/source</a:t>
                      </a:r>
                    </a:p>
                  </p:txBody>
                </p:sp>
                <p:sp>
                  <p:nvSpPr>
                    <p:cNvPr id="43" name="Oval 42"/>
                    <p:cNvSpPr/>
                    <p:nvPr/>
                  </p:nvSpPr>
                  <p:spPr>
                    <a:xfrm>
                      <a:off x="6370943" y="2825493"/>
                      <a:ext cx="837602" cy="448522"/>
                    </a:xfrm>
                    <a:prstGeom prst="ellipse">
                      <a:avLst/>
                    </a:prstGeom>
                    <a:noFill/>
                    <a:ln>
                      <a:solidFill>
                        <a:schemeClr val="dk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sz="1100">
                        <a:solidFill>
                          <a:schemeClr val="tx1"/>
                        </a:solidFill>
                      </a:endParaRPr>
                    </a:p>
                  </p:txBody>
                </p:sp>
              </p:grpSp>
              <p:sp>
                <p:nvSpPr>
                  <p:cNvPr id="44" name="Rectangle 43"/>
                  <p:cNvSpPr/>
                  <p:nvPr/>
                </p:nvSpPr>
                <p:spPr>
                  <a:xfrm>
                    <a:off x="6539779" y="2907173"/>
                    <a:ext cx="441146" cy="261610"/>
                  </a:xfrm>
                  <a:prstGeom prst="rect">
                    <a:avLst/>
                  </a:prstGeom>
                  <a:noFill/>
                  <a:ln>
                    <a:noFill/>
                  </a:ln>
                </p:spPr>
                <p:txBody>
                  <a:bodyPr wrap="none">
                    <a:spAutoFit/>
                  </a:bodyPr>
                  <a:lstStyle/>
                  <a:p>
                    <a:pPr algn="ctr"/>
                    <a:r>
                      <a:rPr lang="en-US" sz="1100" dirty="0" smtClean="0"/>
                      <a:t>/</a:t>
                    </a:r>
                    <a:r>
                      <a:rPr lang="en-US" sz="1100" dirty="0" err="1" smtClean="0"/>
                      <a:t>pos</a:t>
                    </a:r>
                    <a:endParaRPr lang="en-US" sz="1100" dirty="0"/>
                  </a:p>
                </p:txBody>
              </p:sp>
            </p:grpSp>
          </p:grpSp>
          <p:sp>
            <p:nvSpPr>
              <p:cNvPr id="55" name="Up-Down Arrow 54"/>
              <p:cNvSpPr/>
              <p:nvPr/>
            </p:nvSpPr>
            <p:spPr>
              <a:xfrm rot="20111475">
                <a:off x="5089995" y="1093281"/>
                <a:ext cx="256912" cy="659381"/>
              </a:xfrm>
              <a:prstGeom prst="up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pSp>
      </p:grpSp>
      <p:grpSp>
        <p:nvGrpSpPr>
          <p:cNvPr id="16" name="Group 15"/>
          <p:cNvGrpSpPr/>
          <p:nvPr/>
        </p:nvGrpSpPr>
        <p:grpSpPr>
          <a:xfrm>
            <a:off x="2837875" y="2760454"/>
            <a:ext cx="3533069" cy="307777"/>
            <a:chOff x="2837875" y="2760454"/>
            <a:chExt cx="3533069" cy="307777"/>
          </a:xfrm>
        </p:grpSpPr>
        <p:cxnSp>
          <p:nvCxnSpPr>
            <p:cNvPr id="47" name="Elbow Connector 46"/>
            <p:cNvCxnSpPr>
              <a:stCxn id="43" idx="2"/>
              <a:endCxn id="40" idx="6"/>
            </p:cNvCxnSpPr>
            <p:nvPr/>
          </p:nvCxnSpPr>
          <p:spPr>
            <a:xfrm rot="10800000" flipV="1">
              <a:off x="2837875" y="3049753"/>
              <a:ext cx="3533069" cy="477"/>
            </a:xfrm>
            <a:prstGeom prst="bentConnector3">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709358" y="2760454"/>
              <a:ext cx="786818" cy="307777"/>
            </a:xfrm>
            <a:prstGeom prst="rect">
              <a:avLst/>
            </a:prstGeom>
            <a:noFill/>
          </p:spPr>
          <p:txBody>
            <a:bodyPr wrap="none" rtlCol="0">
              <a:spAutoFit/>
            </a:bodyPr>
            <a:lstStyle/>
            <a:p>
              <a:r>
                <a:rPr lang="en-US" sz="1400" dirty="0" err="1" smtClean="0"/>
                <a:t>udp</a:t>
              </a:r>
              <a:r>
                <a:rPr lang="en-US" sz="1400" dirty="0" smtClean="0"/>
                <a:t>/</a:t>
              </a:r>
              <a:r>
                <a:rPr lang="en-US" sz="1400" dirty="0" err="1" smtClean="0"/>
                <a:t>tcp</a:t>
              </a:r>
              <a:endParaRPr lang="en-US" sz="1400" dirty="0"/>
            </a:p>
          </p:txBody>
        </p:sp>
      </p:grpSp>
      <p:grpSp>
        <p:nvGrpSpPr>
          <p:cNvPr id="17" name="Group 16"/>
          <p:cNvGrpSpPr/>
          <p:nvPr/>
        </p:nvGrpSpPr>
        <p:grpSpPr>
          <a:xfrm>
            <a:off x="2862192" y="1975450"/>
            <a:ext cx="3470924" cy="347958"/>
            <a:chOff x="2862192" y="1975450"/>
            <a:chExt cx="3470924" cy="347958"/>
          </a:xfrm>
        </p:grpSpPr>
        <p:cxnSp>
          <p:nvCxnSpPr>
            <p:cNvPr id="46" name="Elbow Connector 45"/>
            <p:cNvCxnSpPr>
              <a:stCxn id="41" idx="6"/>
              <a:endCxn id="42" idx="2"/>
            </p:cNvCxnSpPr>
            <p:nvPr/>
          </p:nvCxnSpPr>
          <p:spPr>
            <a:xfrm flipV="1">
              <a:off x="2862192" y="2322140"/>
              <a:ext cx="3470924" cy="1268"/>
            </a:xfrm>
            <a:prstGeom prst="bentConnector3">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125637" y="1975450"/>
              <a:ext cx="468398" cy="307777"/>
            </a:xfrm>
            <a:prstGeom prst="rect">
              <a:avLst/>
            </a:prstGeom>
            <a:noFill/>
          </p:spPr>
          <p:txBody>
            <a:bodyPr wrap="none" rtlCol="0">
              <a:spAutoFit/>
            </a:bodyPr>
            <a:lstStyle/>
            <a:p>
              <a:r>
                <a:rPr lang="en-US" sz="1400" dirty="0" err="1" smtClean="0"/>
                <a:t>udp</a:t>
              </a:r>
              <a:endParaRPr lang="en-US" sz="1400" dirty="0"/>
            </a:p>
          </p:txBody>
        </p:sp>
      </p:grpSp>
      <p:pic>
        <p:nvPicPr>
          <p:cNvPr id="23" name="Picture 2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518277" y="4232695"/>
            <a:ext cx="482157" cy="350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4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879863" y="3220528"/>
            <a:ext cx="313244" cy="34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4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7001100" y="3254075"/>
            <a:ext cx="290399" cy="317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4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4712202" y="727494"/>
            <a:ext cx="313244" cy="34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8" name="Group 17"/>
          <p:cNvGrpSpPr/>
          <p:nvPr/>
        </p:nvGrpSpPr>
        <p:grpSpPr>
          <a:xfrm>
            <a:off x="2875472" y="1972574"/>
            <a:ext cx="3470924" cy="2032871"/>
            <a:chOff x="172528" y="1368725"/>
            <a:chExt cx="3470924" cy="2032871"/>
          </a:xfrm>
        </p:grpSpPr>
        <p:cxnSp>
          <p:nvCxnSpPr>
            <p:cNvPr id="50" name="Elbow Connector 49"/>
            <p:cNvCxnSpPr/>
            <p:nvPr/>
          </p:nvCxnSpPr>
          <p:spPr>
            <a:xfrm rot="16200000" flipH="1">
              <a:off x="601837" y="1973866"/>
              <a:ext cx="1708086" cy="1147373"/>
            </a:xfrm>
            <a:prstGeom prst="bentConnector2">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172528" y="1368725"/>
              <a:ext cx="3470924" cy="347958"/>
              <a:chOff x="2862192" y="1975450"/>
              <a:chExt cx="3470924" cy="347958"/>
            </a:xfrm>
          </p:grpSpPr>
          <p:cxnSp>
            <p:nvCxnSpPr>
              <p:cNvPr id="52" name="Elbow Connector 51"/>
              <p:cNvCxnSpPr/>
              <p:nvPr/>
            </p:nvCxnSpPr>
            <p:spPr>
              <a:xfrm flipV="1">
                <a:off x="2862192" y="2322140"/>
                <a:ext cx="3470924" cy="1268"/>
              </a:xfrm>
              <a:prstGeom prst="bentConnector3">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3125637" y="1975450"/>
                <a:ext cx="617220" cy="307777"/>
              </a:xfrm>
              <a:prstGeom prst="rect">
                <a:avLst/>
              </a:prstGeom>
              <a:noFill/>
            </p:spPr>
            <p:txBody>
              <a:bodyPr wrap="none" rtlCol="0">
                <a:spAutoFit/>
              </a:bodyPr>
              <a:lstStyle/>
              <a:p>
                <a:r>
                  <a:rPr lang="en-US" sz="1400" dirty="0" err="1" smtClean="0"/>
                  <a:t>mcast</a:t>
                </a:r>
                <a:endParaRPr lang="en-US" sz="1400" dirty="0"/>
              </a:p>
            </p:txBody>
          </p:sp>
        </p:grpSp>
      </p:grpSp>
      <p:sp>
        <p:nvSpPr>
          <p:cNvPr id="54" name="TextBox 53"/>
          <p:cNvSpPr txBox="1"/>
          <p:nvPr/>
        </p:nvSpPr>
        <p:spPr>
          <a:xfrm>
            <a:off x="107542" y="4415702"/>
            <a:ext cx="2995091" cy="369332"/>
          </a:xfrm>
          <a:prstGeom prst="rect">
            <a:avLst/>
          </a:prstGeom>
          <a:noFill/>
          <a:ln>
            <a:noFill/>
          </a:ln>
        </p:spPr>
        <p:txBody>
          <a:bodyPr wrap="square" rtlCol="0">
            <a:spAutoFit/>
          </a:bodyPr>
          <a:lstStyle/>
          <a:p>
            <a:r>
              <a:rPr lang="en-US" dirty="0" smtClean="0"/>
              <a:t>connect /</a:t>
            </a:r>
            <a:r>
              <a:rPr lang="en-US" dirty="0" err="1" smtClean="0"/>
              <a:t>pos</a:t>
            </a:r>
            <a:r>
              <a:rPr lang="en-US" dirty="0" smtClean="0"/>
              <a:t> /</a:t>
            </a:r>
            <a:r>
              <a:rPr lang="en-US" dirty="0" err="1" smtClean="0"/>
              <a:t>cmd</a:t>
            </a:r>
            <a:endParaRPr lang="en-US" dirty="0" smtClean="0"/>
          </a:p>
        </p:txBody>
      </p:sp>
      <p:sp>
        <p:nvSpPr>
          <p:cNvPr id="56" name="TextBox 55"/>
          <p:cNvSpPr txBox="1"/>
          <p:nvPr/>
        </p:nvSpPr>
        <p:spPr>
          <a:xfrm>
            <a:off x="107542" y="4154035"/>
            <a:ext cx="2995091" cy="369332"/>
          </a:xfrm>
          <a:prstGeom prst="rect">
            <a:avLst/>
          </a:prstGeom>
          <a:noFill/>
          <a:ln>
            <a:noFill/>
          </a:ln>
        </p:spPr>
        <p:txBody>
          <a:bodyPr wrap="square" rtlCol="0">
            <a:spAutoFit/>
          </a:bodyPr>
          <a:lstStyle/>
          <a:p>
            <a:r>
              <a:rPr lang="en-US" dirty="0" smtClean="0"/>
              <a:t>connect /camera /source</a:t>
            </a:r>
          </a:p>
        </p:txBody>
      </p:sp>
      <p:sp>
        <p:nvSpPr>
          <p:cNvPr id="19" name="TextBox 18"/>
          <p:cNvSpPr txBox="1"/>
          <p:nvPr/>
        </p:nvSpPr>
        <p:spPr>
          <a:xfrm>
            <a:off x="1958687" y="3527714"/>
            <a:ext cx="1064202" cy="369332"/>
          </a:xfrm>
          <a:prstGeom prst="rect">
            <a:avLst/>
          </a:prstGeom>
          <a:noFill/>
        </p:spPr>
        <p:txBody>
          <a:bodyPr wrap="none" rtlCol="0">
            <a:spAutoFit/>
          </a:bodyPr>
          <a:lstStyle/>
          <a:p>
            <a:r>
              <a:rPr lang="en-US" smtClean="0"/>
              <a:t>Process 1</a:t>
            </a:r>
            <a:endParaRPr lang="en-US"/>
          </a:p>
        </p:txBody>
      </p:sp>
      <p:sp>
        <p:nvSpPr>
          <p:cNvPr id="57" name="TextBox 56"/>
          <p:cNvSpPr txBox="1"/>
          <p:nvPr/>
        </p:nvSpPr>
        <p:spPr>
          <a:xfrm>
            <a:off x="6225887" y="3602182"/>
            <a:ext cx="1064202" cy="369332"/>
          </a:xfrm>
          <a:prstGeom prst="rect">
            <a:avLst/>
          </a:prstGeom>
          <a:noFill/>
        </p:spPr>
        <p:txBody>
          <a:bodyPr wrap="none" rtlCol="0">
            <a:spAutoFit/>
          </a:bodyPr>
          <a:lstStyle/>
          <a:p>
            <a:r>
              <a:rPr lang="en-US" dirty="0" smtClean="0"/>
              <a:t>Process 2</a:t>
            </a:r>
            <a:endParaRPr lang="en-US" dirty="0"/>
          </a:p>
        </p:txBody>
      </p:sp>
      <p:sp>
        <p:nvSpPr>
          <p:cNvPr id="58" name="TextBox 57"/>
          <p:cNvSpPr txBox="1"/>
          <p:nvPr/>
        </p:nvSpPr>
        <p:spPr>
          <a:xfrm>
            <a:off x="4767696" y="4507922"/>
            <a:ext cx="1064202" cy="369332"/>
          </a:xfrm>
          <a:prstGeom prst="rect">
            <a:avLst/>
          </a:prstGeom>
          <a:noFill/>
        </p:spPr>
        <p:txBody>
          <a:bodyPr wrap="none" rtlCol="0">
            <a:spAutoFit/>
          </a:bodyPr>
          <a:lstStyle/>
          <a:p>
            <a:r>
              <a:rPr lang="en-US" dirty="0" smtClean="0"/>
              <a:t>Process 3</a:t>
            </a:r>
            <a:endParaRPr lang="en-US" dirty="0"/>
          </a:p>
        </p:txBody>
      </p:sp>
    </p:spTree>
    <p:extLst>
      <p:ext uri="{BB962C8B-B14F-4D97-AF65-F5344CB8AC3E}">
        <p14:creationId xmlns:p14="http://schemas.microsoft.com/office/powerpoint/2010/main" val="4089709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4" grpId="0"/>
      <p:bldP spid="5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YARP/ROS comparison</a:t>
            </a:r>
          </a:p>
        </p:txBody>
      </p:sp>
      <p:sp>
        <p:nvSpPr>
          <p:cNvPr id="4" name="Text Placeholder 3"/>
          <p:cNvSpPr>
            <a:spLocks noGrp="1"/>
          </p:cNvSpPr>
          <p:nvPr>
            <p:ph type="body" idx="4294967295"/>
          </p:nvPr>
        </p:nvSpPr>
        <p:spPr>
          <a:xfrm>
            <a:off x="408317" y="1139436"/>
            <a:ext cx="4040188" cy="481012"/>
          </a:xfrm>
        </p:spPr>
        <p:txBody>
          <a:bodyPr/>
          <a:lstStyle/>
          <a:p>
            <a:pPr marL="0" indent="0">
              <a:buNone/>
            </a:pPr>
            <a:r>
              <a:rPr lang="en-US" dirty="0" smtClean="0"/>
              <a:t>YARP</a:t>
            </a:r>
            <a:endParaRPr lang="en-US" dirty="0"/>
          </a:p>
        </p:txBody>
      </p:sp>
      <p:sp>
        <p:nvSpPr>
          <p:cNvPr id="5" name="Content Placeholder 4"/>
          <p:cNvSpPr>
            <a:spLocks noGrp="1"/>
          </p:cNvSpPr>
          <p:nvPr>
            <p:ph sz="half" idx="4294967295"/>
          </p:nvPr>
        </p:nvSpPr>
        <p:spPr>
          <a:xfrm>
            <a:off x="396815" y="1710876"/>
            <a:ext cx="4040188" cy="2963862"/>
          </a:xfrm>
        </p:spPr>
        <p:txBody>
          <a:bodyPr>
            <a:noAutofit/>
          </a:bodyPr>
          <a:lstStyle/>
          <a:p>
            <a:pPr marL="0" indent="0">
              <a:buNone/>
            </a:pPr>
            <a:r>
              <a:rPr lang="en-US" sz="1800" b="1" dirty="0">
                <a:solidFill>
                  <a:srgbClr val="00B0F0"/>
                </a:solidFill>
              </a:rPr>
              <a:t>Run-time reconfiguration </a:t>
            </a:r>
            <a:r>
              <a:rPr lang="en-US" sz="1800" dirty="0"/>
              <a:t>of connections</a:t>
            </a:r>
          </a:p>
          <a:p>
            <a:pPr marL="0" indent="0">
              <a:buNone/>
            </a:pPr>
            <a:r>
              <a:rPr lang="en-US" sz="1800" b="1" dirty="0">
                <a:solidFill>
                  <a:srgbClr val="00B0F0"/>
                </a:solidFill>
              </a:rPr>
              <a:t>Pluggable protocols </a:t>
            </a:r>
            <a:r>
              <a:rPr lang="en-US" sz="1800" dirty="0"/>
              <a:t>and </a:t>
            </a:r>
            <a:r>
              <a:rPr lang="en-US" sz="1800" b="1" dirty="0">
                <a:solidFill>
                  <a:srgbClr val="00B0F0"/>
                </a:solidFill>
              </a:rPr>
              <a:t>devices</a:t>
            </a:r>
          </a:p>
          <a:p>
            <a:pPr marL="0" indent="0">
              <a:buNone/>
            </a:pPr>
            <a:r>
              <a:rPr lang="en-US" sz="1800" b="1" dirty="0">
                <a:solidFill>
                  <a:srgbClr val="00B0F0"/>
                </a:solidFill>
              </a:rPr>
              <a:t>Multicast</a:t>
            </a:r>
            <a:r>
              <a:rPr lang="en-US" sz="1800" dirty="0"/>
              <a:t> for efficient one-to-many communication</a:t>
            </a:r>
          </a:p>
          <a:p>
            <a:pPr marL="0" indent="0">
              <a:buNone/>
            </a:pPr>
            <a:r>
              <a:rPr lang="en-US" sz="1800" b="1" dirty="0">
                <a:solidFill>
                  <a:srgbClr val="00B0F0"/>
                </a:solidFill>
              </a:rPr>
              <a:t>Multi-platform</a:t>
            </a:r>
          </a:p>
          <a:p>
            <a:pPr marL="0" indent="0">
              <a:buNone/>
            </a:pPr>
            <a:r>
              <a:rPr lang="en-US" sz="1800" b="1" dirty="0" err="1">
                <a:solidFill>
                  <a:srgbClr val="00B0F0"/>
                </a:solidFill>
              </a:rPr>
              <a:t>QoS</a:t>
            </a:r>
            <a:r>
              <a:rPr lang="en-US" sz="1800" b="1" dirty="0">
                <a:solidFill>
                  <a:srgbClr val="00B0F0"/>
                </a:solidFill>
              </a:rPr>
              <a:t>, channel prioritization</a:t>
            </a:r>
          </a:p>
          <a:p>
            <a:pPr marL="0" indent="0">
              <a:buNone/>
            </a:pPr>
            <a:r>
              <a:rPr lang="en-US" sz="1800" dirty="0"/>
              <a:t>LGPL/GPL</a:t>
            </a:r>
          </a:p>
          <a:p>
            <a:pPr marL="0" indent="0">
              <a:buNone/>
            </a:pPr>
            <a:r>
              <a:rPr lang="en-US" sz="1800" dirty="0"/>
              <a:t>Smaller community</a:t>
            </a:r>
          </a:p>
          <a:p>
            <a:pPr marL="0" indent="0">
              <a:buNone/>
            </a:pPr>
            <a:r>
              <a:rPr lang="en-US" sz="1800" dirty="0"/>
              <a:t>No packet </a:t>
            </a:r>
            <a:r>
              <a:rPr lang="en-US" sz="1800" dirty="0" smtClean="0"/>
              <a:t>management</a:t>
            </a:r>
          </a:p>
          <a:p>
            <a:pPr marL="0" indent="0">
              <a:buNone/>
            </a:pPr>
            <a:r>
              <a:rPr lang="en-US" sz="1800" dirty="0" smtClean="0"/>
              <a:t>ROS compatible protocol</a:t>
            </a:r>
            <a:endParaRPr lang="en-US" sz="1800" dirty="0"/>
          </a:p>
        </p:txBody>
      </p:sp>
      <p:sp>
        <p:nvSpPr>
          <p:cNvPr id="6" name="Text Placeholder 5"/>
          <p:cNvSpPr>
            <a:spLocks noGrp="1"/>
          </p:cNvSpPr>
          <p:nvPr>
            <p:ph type="body" sz="quarter" idx="4294967295"/>
          </p:nvPr>
        </p:nvSpPr>
        <p:spPr>
          <a:xfrm>
            <a:off x="4981455" y="1081927"/>
            <a:ext cx="4041775" cy="481012"/>
          </a:xfrm>
        </p:spPr>
        <p:txBody>
          <a:bodyPr/>
          <a:lstStyle/>
          <a:p>
            <a:pPr marL="0" indent="0">
              <a:buNone/>
            </a:pPr>
            <a:r>
              <a:rPr lang="en-US" dirty="0" smtClean="0"/>
              <a:t>ROS</a:t>
            </a:r>
            <a:endParaRPr lang="en-US" dirty="0"/>
          </a:p>
        </p:txBody>
      </p:sp>
      <p:sp>
        <p:nvSpPr>
          <p:cNvPr id="7" name="Content Placeholder 6"/>
          <p:cNvSpPr>
            <a:spLocks noGrp="1"/>
          </p:cNvSpPr>
          <p:nvPr>
            <p:ph sz="quarter" idx="4294967295"/>
          </p:nvPr>
        </p:nvSpPr>
        <p:spPr>
          <a:xfrm>
            <a:off x="4969953" y="1710876"/>
            <a:ext cx="4041775" cy="2963862"/>
          </a:xfrm>
        </p:spPr>
        <p:txBody>
          <a:bodyPr>
            <a:normAutofit/>
          </a:bodyPr>
          <a:lstStyle/>
          <a:p>
            <a:pPr marL="0" indent="0">
              <a:buNone/>
            </a:pPr>
            <a:r>
              <a:rPr lang="en-US" sz="1800" dirty="0"/>
              <a:t>Strongly</a:t>
            </a:r>
            <a:r>
              <a:rPr lang="en-US" sz="1800" dirty="0" smtClean="0">
                <a:solidFill>
                  <a:srgbClr val="00B0F0"/>
                </a:solidFill>
              </a:rPr>
              <a:t> </a:t>
            </a:r>
            <a:r>
              <a:rPr lang="en-US" sz="1800" b="1" dirty="0" smtClean="0">
                <a:solidFill>
                  <a:srgbClr val="00B0F0"/>
                </a:solidFill>
              </a:rPr>
              <a:t>typed</a:t>
            </a:r>
          </a:p>
          <a:p>
            <a:pPr marL="0" indent="0">
              <a:buNone/>
            </a:pPr>
            <a:r>
              <a:rPr lang="en-US" sz="1800" dirty="0"/>
              <a:t>Rich set of </a:t>
            </a:r>
            <a:r>
              <a:rPr lang="en-US" sz="1800" b="1" dirty="0" smtClean="0">
                <a:solidFill>
                  <a:srgbClr val="00B0F0"/>
                </a:solidFill>
              </a:rPr>
              <a:t>libraries</a:t>
            </a:r>
            <a:r>
              <a:rPr lang="en-US" sz="1800" dirty="0" smtClean="0">
                <a:solidFill>
                  <a:srgbClr val="00B0F0"/>
                </a:solidFill>
              </a:rPr>
              <a:t> </a:t>
            </a:r>
            <a:r>
              <a:rPr lang="en-US" sz="1800" dirty="0"/>
              <a:t>and</a:t>
            </a:r>
            <a:r>
              <a:rPr lang="en-US" sz="1800" dirty="0" smtClean="0">
                <a:solidFill>
                  <a:srgbClr val="00B0F0"/>
                </a:solidFill>
              </a:rPr>
              <a:t> </a:t>
            </a:r>
            <a:r>
              <a:rPr lang="en-US" sz="1800" b="1" dirty="0" smtClean="0">
                <a:solidFill>
                  <a:srgbClr val="00B0F0"/>
                </a:solidFill>
              </a:rPr>
              <a:t>tools</a:t>
            </a:r>
          </a:p>
          <a:p>
            <a:pPr marL="0" indent="0">
              <a:buNone/>
            </a:pPr>
            <a:r>
              <a:rPr lang="en-US" sz="1800" b="1" dirty="0" smtClean="0">
                <a:solidFill>
                  <a:srgbClr val="00B0F0"/>
                </a:solidFill>
              </a:rPr>
              <a:t>Eco-system</a:t>
            </a:r>
            <a:r>
              <a:rPr lang="en-US" sz="1800" dirty="0"/>
              <a:t>, very active community</a:t>
            </a:r>
          </a:p>
          <a:p>
            <a:pPr marL="0" indent="0">
              <a:buNone/>
            </a:pPr>
            <a:r>
              <a:rPr lang="en-US" sz="1800" b="1" dirty="0" smtClean="0">
                <a:solidFill>
                  <a:srgbClr val="00B0F0"/>
                </a:solidFill>
              </a:rPr>
              <a:t>Packet management</a:t>
            </a:r>
          </a:p>
          <a:p>
            <a:pPr marL="0" indent="0">
              <a:buNone/>
            </a:pPr>
            <a:r>
              <a:rPr lang="en-US" sz="1800" dirty="0" smtClean="0"/>
              <a:t>BSD license</a:t>
            </a:r>
          </a:p>
          <a:p>
            <a:pPr marL="0" indent="0">
              <a:buNone/>
            </a:pPr>
            <a:r>
              <a:rPr lang="en-US" sz="1800" dirty="0" smtClean="0"/>
              <a:t>Ubuntu based</a:t>
            </a:r>
          </a:p>
          <a:p>
            <a:pPr marL="0" indent="0">
              <a:buNone/>
            </a:pPr>
            <a:r>
              <a:rPr lang="en-US" sz="1800" dirty="0"/>
              <a:t>Restricted set of protocols</a:t>
            </a:r>
          </a:p>
          <a:p>
            <a:pPr marL="0" indent="0">
              <a:buNone/>
            </a:pPr>
            <a:r>
              <a:rPr lang="en-US" sz="1800" dirty="0"/>
              <a:t>All connections from a topic use the same protocol</a:t>
            </a:r>
          </a:p>
          <a:p>
            <a:pPr marL="0" indent="0">
              <a:buNone/>
            </a:pPr>
            <a:endParaRPr lang="en-US" sz="1800" dirty="0" smtClean="0"/>
          </a:p>
          <a:p>
            <a:pPr marL="0" indent="0">
              <a:buNone/>
            </a:pPr>
            <a:endParaRPr lang="en-US" sz="1800" dirty="0"/>
          </a:p>
        </p:txBody>
      </p:sp>
    </p:spTree>
    <p:extLst>
      <p:ext uri="{BB962C8B-B14F-4D97-AF65-F5344CB8AC3E}">
        <p14:creationId xmlns:p14="http://schemas.microsoft.com/office/powerpoint/2010/main" val="1618622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Integration</a:t>
            </a:r>
            <a:endParaRPr lang="en-US" dirty="0"/>
          </a:p>
        </p:txBody>
      </p:sp>
      <p:pic>
        <p:nvPicPr>
          <p:cNvPr id="3" name="Picture 2" descr="http://www.thebaffler.com/graphics/LewisGraeber06w360.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135426" y="997474"/>
            <a:ext cx="3718904" cy="371890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51135" y="1657394"/>
            <a:ext cx="4412641" cy="2371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4667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Distribution Service</a:t>
            </a:r>
            <a:endParaRPr lang="en-US" dirty="0"/>
          </a:p>
        </p:txBody>
      </p:sp>
      <p:sp>
        <p:nvSpPr>
          <p:cNvPr id="3" name="Content Placeholder 2"/>
          <p:cNvSpPr>
            <a:spLocks noGrp="1"/>
          </p:cNvSpPr>
          <p:nvPr>
            <p:ph idx="1"/>
          </p:nvPr>
        </p:nvSpPr>
        <p:spPr>
          <a:xfrm>
            <a:off x="431223" y="850271"/>
            <a:ext cx="8229600" cy="3448212"/>
          </a:xfrm>
        </p:spPr>
        <p:txBody>
          <a:bodyPr/>
          <a:lstStyle/>
          <a:p>
            <a:pPr>
              <a:spcBef>
                <a:spcPts val="0"/>
              </a:spcBef>
            </a:pPr>
            <a:r>
              <a:rPr lang="en-US" sz="1800" dirty="0">
                <a:latin typeface="Calibri" panose="020F0502020204030204" pitchFamily="34" charset="0"/>
              </a:rPr>
              <a:t>Omg </a:t>
            </a:r>
            <a:r>
              <a:rPr lang="en-US" sz="1800" dirty="0" smtClean="0">
                <a:latin typeface="Calibri" panose="020F0502020204030204" pitchFamily="34" charset="0"/>
              </a:rPr>
              <a:t>standard (int. consortium of many companies, proposers of various standards, e.g. UML, CORBA, </a:t>
            </a:r>
            <a:endParaRPr lang="en-US" sz="1800" dirty="0">
              <a:latin typeface="Calibri" panose="020F0502020204030204" pitchFamily="34" charset="0"/>
            </a:endParaRPr>
          </a:p>
          <a:p>
            <a:pPr>
              <a:spcBef>
                <a:spcPts val="0"/>
              </a:spcBef>
            </a:pPr>
            <a:r>
              <a:rPr lang="en-US" sz="1800" dirty="0">
                <a:solidFill>
                  <a:schemeClr val="accent1">
                    <a:lumMod val="75000"/>
                  </a:schemeClr>
                </a:solidFill>
                <a:latin typeface="Calibri" panose="020F0502020204030204" pitchFamily="34" charset="0"/>
              </a:rPr>
              <a:t>Data</a:t>
            </a:r>
            <a:r>
              <a:rPr lang="en-US" sz="1800" dirty="0">
                <a:latin typeface="Calibri" panose="020F0502020204030204" pitchFamily="34" charset="0"/>
              </a:rPr>
              <a:t> (as opposed to message) centric</a:t>
            </a:r>
          </a:p>
          <a:p>
            <a:pPr>
              <a:spcBef>
                <a:spcPts val="0"/>
              </a:spcBef>
            </a:pPr>
            <a:r>
              <a:rPr lang="en-US" sz="1800" dirty="0">
                <a:latin typeface="Calibri" panose="020F0502020204030204" pitchFamily="34" charset="0"/>
              </a:rPr>
              <a:t>Share data even between </a:t>
            </a:r>
            <a:r>
              <a:rPr lang="en-US" sz="1800" dirty="0">
                <a:solidFill>
                  <a:schemeClr val="accent1">
                    <a:lumMod val="75000"/>
                  </a:schemeClr>
                </a:solidFill>
                <a:latin typeface="Calibri" panose="020F0502020204030204" pitchFamily="34" charset="0"/>
              </a:rPr>
              <a:t>time-decoupled</a:t>
            </a:r>
            <a:r>
              <a:rPr lang="en-US" sz="2400" dirty="0">
                <a:solidFill>
                  <a:schemeClr val="accent1">
                    <a:lumMod val="75000"/>
                  </a:schemeClr>
                </a:solidFill>
                <a:latin typeface="Calibri" panose="020F0502020204030204" pitchFamily="34" charset="0"/>
              </a:rPr>
              <a:t> </a:t>
            </a:r>
            <a:r>
              <a:rPr lang="en-US" sz="1800" dirty="0">
                <a:latin typeface="Calibri" panose="020F0502020204030204" pitchFamily="34" charset="0"/>
              </a:rPr>
              <a:t>publishers and consumers</a:t>
            </a:r>
          </a:p>
          <a:p>
            <a:pPr>
              <a:spcBef>
                <a:spcPts val="0"/>
              </a:spcBef>
            </a:pPr>
            <a:r>
              <a:rPr lang="en-US" sz="1800" dirty="0">
                <a:latin typeface="Calibri" panose="020F0502020204030204" pitchFamily="34" charset="0"/>
              </a:rPr>
              <a:t>Interest-based </a:t>
            </a:r>
            <a:r>
              <a:rPr lang="en-US" sz="1800" dirty="0">
                <a:solidFill>
                  <a:schemeClr val="accent1">
                    <a:lumMod val="75000"/>
                  </a:schemeClr>
                </a:solidFill>
                <a:latin typeface="Calibri" panose="020F0502020204030204" pitchFamily="34" charset="0"/>
              </a:rPr>
              <a:t>filter</a:t>
            </a:r>
            <a:r>
              <a:rPr lang="en-US" sz="1800" i="1" dirty="0">
                <a:latin typeface="Calibri" panose="020F0502020204030204" pitchFamily="34" charset="0"/>
              </a:rPr>
              <a:t> </a:t>
            </a:r>
            <a:r>
              <a:rPr lang="en-US" sz="1800" dirty="0">
                <a:latin typeface="Calibri" panose="020F0502020204030204" pitchFamily="34" charset="0"/>
              </a:rPr>
              <a:t>on content, age and/or lifecycle</a:t>
            </a:r>
          </a:p>
          <a:p>
            <a:pPr>
              <a:spcBef>
                <a:spcPts val="0"/>
              </a:spcBef>
            </a:pPr>
            <a:r>
              <a:rPr lang="en-US" sz="1800" dirty="0">
                <a:latin typeface="Calibri" panose="020F0502020204030204" pitchFamily="34" charset="0"/>
              </a:rPr>
              <a:t>DDS </a:t>
            </a:r>
            <a:r>
              <a:rPr lang="en-US" sz="1800" dirty="0">
                <a:solidFill>
                  <a:schemeClr val="accent1">
                    <a:lumMod val="75000"/>
                  </a:schemeClr>
                </a:solidFill>
                <a:latin typeface="Calibri" panose="020F0502020204030204" pitchFamily="34" charset="0"/>
              </a:rPr>
              <a:t>dynamically discovers </a:t>
            </a:r>
            <a:r>
              <a:rPr lang="en-US" sz="1800" dirty="0">
                <a:latin typeface="Calibri" panose="020F0502020204030204" pitchFamily="34" charset="0"/>
              </a:rPr>
              <a:t>publishers and subscribers (no central server naming server), determines data they share and Quality of Service (</a:t>
            </a:r>
            <a:r>
              <a:rPr lang="en-US" sz="1800" dirty="0" err="1">
                <a:latin typeface="Calibri" panose="020F0502020204030204" pitchFamily="34" charset="0"/>
              </a:rPr>
              <a:t>QoS</a:t>
            </a:r>
            <a:r>
              <a:rPr lang="en-US" sz="1800" dirty="0">
                <a:latin typeface="Calibri" panose="020F0502020204030204" pitchFamily="34" charset="0"/>
              </a:rPr>
              <a:t>)</a:t>
            </a:r>
          </a:p>
          <a:p>
            <a:pPr lvl="1">
              <a:spcBef>
                <a:spcPts val="0"/>
              </a:spcBef>
            </a:pPr>
            <a:r>
              <a:rPr lang="en-US" sz="1400" dirty="0">
                <a:latin typeface="Calibri" panose="020F0502020204030204" pitchFamily="34" charset="0"/>
              </a:rPr>
              <a:t>For example, if a subscriber requires an update every 10ms and its matched publisher does not deliver, the system declares an error, enabling remedial action</a:t>
            </a:r>
          </a:p>
          <a:p>
            <a:pPr lvl="1">
              <a:spcBef>
                <a:spcPts val="0"/>
              </a:spcBef>
            </a:pPr>
            <a:r>
              <a:rPr lang="en-US" sz="1400" dirty="0" err="1">
                <a:solidFill>
                  <a:schemeClr val="accent1">
                    <a:lumMod val="75000"/>
                  </a:schemeClr>
                </a:solidFill>
                <a:latin typeface="Calibri" panose="020F0502020204030204" pitchFamily="34" charset="0"/>
              </a:rPr>
              <a:t>QoS</a:t>
            </a:r>
            <a:r>
              <a:rPr lang="en-US" sz="1400" dirty="0">
                <a:latin typeface="Calibri" panose="020F0502020204030204" pitchFamily="34" charset="0"/>
              </a:rPr>
              <a:t>: urgency, importance, reliability, persistence, and liveliness</a:t>
            </a:r>
          </a:p>
          <a:p>
            <a:pPr>
              <a:spcBef>
                <a:spcPts val="0"/>
              </a:spcBef>
            </a:pPr>
            <a:r>
              <a:rPr lang="en-US" sz="1800" dirty="0">
                <a:latin typeface="Calibri" panose="020F0502020204030204" pitchFamily="34" charset="0"/>
              </a:rPr>
              <a:t>It is built on two </a:t>
            </a:r>
            <a:r>
              <a:rPr lang="en-US" sz="1800" dirty="0">
                <a:solidFill>
                  <a:schemeClr val="accent1">
                    <a:lumMod val="75000"/>
                  </a:schemeClr>
                </a:solidFill>
                <a:latin typeface="Calibri" panose="020F0502020204030204" pitchFamily="34" charset="0"/>
              </a:rPr>
              <a:t>standards</a:t>
            </a:r>
            <a:r>
              <a:rPr lang="en-US" sz="1800" dirty="0">
                <a:latin typeface="Calibri" panose="020F0502020204030204" pitchFamily="34" charset="0"/>
              </a:rPr>
              <a:t>: real-time wire protocol (RTPS) and C++ API</a:t>
            </a:r>
          </a:p>
          <a:p>
            <a:pPr>
              <a:spcBef>
                <a:spcPts val="0"/>
              </a:spcBef>
            </a:pPr>
            <a:r>
              <a:rPr lang="en-US" sz="1800" dirty="0">
                <a:latin typeface="Calibri" panose="020F0502020204030204" pitchFamily="34" charset="0"/>
              </a:rPr>
              <a:t>Several implementations exists: proprietary as well as open source (</a:t>
            </a:r>
            <a:r>
              <a:rPr lang="en-US" sz="1800" dirty="0" err="1">
                <a:latin typeface="Calibri" panose="020F0502020204030204" pitchFamily="34" charset="0"/>
              </a:rPr>
              <a:t>opensplice</a:t>
            </a:r>
            <a:r>
              <a:rPr lang="en-US" sz="1800" dirty="0">
                <a:latin typeface="Calibri" panose="020F0502020204030204" pitchFamily="34" charset="0"/>
              </a:rPr>
              <a:t>, </a:t>
            </a:r>
            <a:r>
              <a:rPr lang="en-US" sz="1800" dirty="0" err="1">
                <a:latin typeface="Calibri" panose="020F0502020204030204" pitchFamily="34" charset="0"/>
              </a:rPr>
              <a:t>opendds</a:t>
            </a:r>
            <a:r>
              <a:rPr lang="en-US" sz="1800" dirty="0">
                <a:latin typeface="Calibri" panose="020F0502020204030204" pitchFamily="34" charset="0"/>
              </a:rPr>
              <a:t>, RTI </a:t>
            </a:r>
            <a:r>
              <a:rPr lang="en-US" sz="1800" dirty="0" err="1">
                <a:latin typeface="Calibri" panose="020F0502020204030204" pitchFamily="34" charset="0"/>
              </a:rPr>
              <a:t>connext</a:t>
            </a:r>
            <a:r>
              <a:rPr lang="en-US" sz="1800" dirty="0">
                <a:latin typeface="Calibri" panose="020F0502020204030204" pitchFamily="34" charset="0"/>
              </a:rPr>
              <a:t>)</a:t>
            </a:r>
          </a:p>
          <a:p>
            <a:pPr>
              <a:spcBef>
                <a:spcPts val="0"/>
              </a:spcBef>
            </a:pPr>
            <a:r>
              <a:rPr lang="en-US" sz="1800" dirty="0">
                <a:latin typeface="Calibri" panose="020F0502020204030204" pitchFamily="34" charset="0"/>
              </a:rPr>
              <a:t>ROS 2.0 is going to be based on DDS</a:t>
            </a:r>
          </a:p>
          <a:p>
            <a:endParaRPr lang="en-US" sz="1800" dirty="0"/>
          </a:p>
        </p:txBody>
      </p:sp>
    </p:spTree>
    <p:extLst>
      <p:ext uri="{BB962C8B-B14F-4D97-AF65-F5344CB8AC3E}">
        <p14:creationId xmlns:p14="http://schemas.microsoft.com/office/powerpoint/2010/main" val="3633785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Robot Abstraction Layer</a:t>
            </a:r>
            <a:endParaRPr lang="en-US" dirty="0"/>
          </a:p>
        </p:txBody>
      </p:sp>
      <p:sp>
        <p:nvSpPr>
          <p:cNvPr id="10" name="Folded Corner 9"/>
          <p:cNvSpPr/>
          <p:nvPr/>
        </p:nvSpPr>
        <p:spPr>
          <a:xfrm>
            <a:off x="2342917" y="3499657"/>
            <a:ext cx="1144360" cy="1335721"/>
          </a:xfrm>
          <a:prstGeom prst="foldedCorner">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solidFill>
                <a:schemeClr val="tx1"/>
              </a:solidFill>
            </a:endParaRPr>
          </a:p>
          <a:p>
            <a:r>
              <a:rPr lang="en-US" sz="1000" i="1" dirty="0">
                <a:solidFill>
                  <a:schemeClr val="tx1"/>
                </a:solidFill>
              </a:rPr>
              <a:t> …</a:t>
            </a:r>
          </a:p>
          <a:p>
            <a:r>
              <a:rPr lang="en-US" sz="1000" i="1" dirty="0">
                <a:solidFill>
                  <a:schemeClr val="tx1"/>
                </a:solidFill>
              </a:rPr>
              <a:t> …  </a:t>
            </a:r>
          </a:p>
          <a:p>
            <a:r>
              <a:rPr lang="en-US" sz="1000" i="1" dirty="0">
                <a:solidFill>
                  <a:schemeClr val="tx1"/>
                </a:solidFill>
              </a:rPr>
              <a:t>read encoders</a:t>
            </a:r>
          </a:p>
          <a:p>
            <a:r>
              <a:rPr lang="en-US" sz="1000" i="1" dirty="0">
                <a:solidFill>
                  <a:schemeClr val="tx1"/>
                </a:solidFill>
              </a:rPr>
              <a:t>read IMU</a:t>
            </a:r>
          </a:p>
          <a:p>
            <a:r>
              <a:rPr lang="en-US" sz="1000" i="1" dirty="0">
                <a:solidFill>
                  <a:schemeClr val="tx1"/>
                </a:solidFill>
              </a:rPr>
              <a:t>read FT </a:t>
            </a:r>
          </a:p>
          <a:p>
            <a:r>
              <a:rPr lang="en-US" sz="1000" i="1" dirty="0">
                <a:solidFill>
                  <a:schemeClr val="tx1"/>
                </a:solidFill>
              </a:rPr>
              <a:t>…</a:t>
            </a:r>
          </a:p>
          <a:p>
            <a:r>
              <a:rPr lang="en-US" sz="1000" i="1" dirty="0">
                <a:solidFill>
                  <a:schemeClr val="tx1"/>
                </a:solidFill>
              </a:rPr>
              <a:t>get image</a:t>
            </a:r>
          </a:p>
          <a:p>
            <a:r>
              <a:rPr lang="en-US" sz="1000" i="1" dirty="0">
                <a:solidFill>
                  <a:schemeClr val="tx1"/>
                </a:solidFill>
              </a:rPr>
              <a:t>...</a:t>
            </a:r>
          </a:p>
          <a:p>
            <a:r>
              <a:rPr lang="en-US" sz="1000" i="1" dirty="0">
                <a:solidFill>
                  <a:schemeClr val="tx1"/>
                </a:solidFill>
              </a:rPr>
              <a:t>set position</a:t>
            </a:r>
          </a:p>
        </p:txBody>
      </p:sp>
      <p:sp>
        <p:nvSpPr>
          <p:cNvPr id="11" name="TextBox 10"/>
          <p:cNvSpPr txBox="1"/>
          <p:nvPr/>
        </p:nvSpPr>
        <p:spPr>
          <a:xfrm>
            <a:off x="2299501" y="3240510"/>
            <a:ext cx="1069524" cy="261610"/>
          </a:xfrm>
          <a:prstGeom prst="rect">
            <a:avLst/>
          </a:prstGeom>
          <a:noFill/>
        </p:spPr>
        <p:txBody>
          <a:bodyPr wrap="none" rtlCol="0">
            <a:spAutoFit/>
          </a:bodyPr>
          <a:lstStyle/>
          <a:p>
            <a:r>
              <a:rPr lang="en-US" sz="1100" dirty="0" smtClean="0"/>
              <a:t>Loops on board</a:t>
            </a:r>
            <a:endParaRPr lang="it-IT" sz="1100" dirty="0"/>
          </a:p>
        </p:txBody>
      </p:sp>
      <p:cxnSp>
        <p:nvCxnSpPr>
          <p:cNvPr id="16" name="Straight Arrow Connector 15"/>
          <p:cNvCxnSpPr/>
          <p:nvPr/>
        </p:nvCxnSpPr>
        <p:spPr>
          <a:xfrm flipV="1">
            <a:off x="2964979" y="2504905"/>
            <a:ext cx="289893" cy="609739"/>
          </a:xfrm>
          <a:prstGeom prst="straightConnector1">
            <a:avLst/>
          </a:prstGeom>
          <a:ln w="38100">
            <a:tailEnd type="triangle" w="med" len="lg"/>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1883238" y="865706"/>
            <a:ext cx="4517562" cy="4126662"/>
          </a:xfrm>
          <a:prstGeom prst="rect">
            <a:avLst/>
          </a:prstGeom>
          <a:noFill/>
          <a:ln w="12700">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8" name="TextBox 17"/>
          <p:cNvSpPr txBox="1"/>
          <p:nvPr/>
        </p:nvSpPr>
        <p:spPr>
          <a:xfrm rot="16200000">
            <a:off x="2713056" y="1607870"/>
            <a:ext cx="1314872" cy="2487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a:solidFill>
                  <a:schemeClr val="accent2">
                    <a:lumMod val="20000"/>
                    <a:lumOff val="80000"/>
                  </a:schemeClr>
                </a:solidFill>
                <a:latin typeface="+mn-lt"/>
                <a:cs typeface="+mn-cs"/>
              </a:defRPr>
            </a:lvl1pPr>
            <a:lvl2pPr>
              <a:defRPr>
                <a:solidFill>
                  <a:schemeClr val="lt1"/>
                </a:solidFill>
                <a:latin typeface="+mn-lt"/>
                <a:cs typeface="+mn-cs"/>
              </a:defRPr>
            </a:lvl2pPr>
            <a:lvl3pPr>
              <a:defRPr>
                <a:solidFill>
                  <a:schemeClr val="lt1"/>
                </a:solidFill>
                <a:latin typeface="+mn-lt"/>
                <a:cs typeface="+mn-cs"/>
              </a:defRPr>
            </a:lvl3pPr>
            <a:lvl4pPr>
              <a:defRPr>
                <a:solidFill>
                  <a:schemeClr val="lt1"/>
                </a:solidFill>
                <a:latin typeface="+mn-lt"/>
                <a:cs typeface="+mn-cs"/>
              </a:defRPr>
            </a:lvl4pPr>
            <a:lvl5pPr>
              <a:defRPr>
                <a:solidFill>
                  <a:schemeClr val="lt1"/>
                </a:solidFill>
                <a:latin typeface="+mn-lt"/>
                <a:cs typeface="+mn-cs"/>
              </a:defRPr>
            </a:lvl5pPr>
            <a:lvl6pPr>
              <a:defRPr>
                <a:solidFill>
                  <a:schemeClr val="lt1"/>
                </a:solidFill>
                <a:latin typeface="+mn-lt"/>
                <a:cs typeface="+mn-cs"/>
              </a:defRPr>
            </a:lvl6pPr>
            <a:lvl7pPr>
              <a:defRPr>
                <a:solidFill>
                  <a:schemeClr val="lt1"/>
                </a:solidFill>
                <a:latin typeface="+mn-lt"/>
                <a:cs typeface="+mn-cs"/>
              </a:defRPr>
            </a:lvl7pPr>
            <a:lvl8pPr>
              <a:defRPr>
                <a:solidFill>
                  <a:schemeClr val="lt1"/>
                </a:solidFill>
                <a:latin typeface="+mn-lt"/>
                <a:cs typeface="+mn-cs"/>
              </a:defRPr>
            </a:lvl8pPr>
            <a:lvl9pPr>
              <a:defRPr>
                <a:solidFill>
                  <a:schemeClr val="lt1"/>
                </a:solidFill>
                <a:latin typeface="+mn-lt"/>
                <a:cs typeface="+mn-cs"/>
              </a:defRPr>
            </a:lvl9pPr>
          </a:lstStyle>
          <a:p>
            <a:r>
              <a:rPr lang="en-US" sz="1050" dirty="0"/>
              <a:t>Robot Interface</a:t>
            </a:r>
          </a:p>
        </p:txBody>
      </p:sp>
      <p:sp>
        <p:nvSpPr>
          <p:cNvPr id="19" name="TextBox 18"/>
          <p:cNvSpPr txBox="1"/>
          <p:nvPr/>
        </p:nvSpPr>
        <p:spPr>
          <a:xfrm>
            <a:off x="4340589" y="4686114"/>
            <a:ext cx="551818" cy="276999"/>
          </a:xfrm>
          <a:prstGeom prst="rect">
            <a:avLst/>
          </a:prstGeom>
          <a:noFill/>
        </p:spPr>
        <p:txBody>
          <a:bodyPr wrap="none" rtlCol="0">
            <a:spAutoFit/>
          </a:bodyPr>
          <a:lstStyle/>
          <a:p>
            <a:r>
              <a:rPr lang="en-US" sz="1200" i="1" dirty="0" smtClean="0"/>
              <a:t>Robot</a:t>
            </a:r>
            <a:endParaRPr lang="en-US" sz="1200" i="1" dirty="0"/>
          </a:p>
        </p:txBody>
      </p:sp>
      <p:pic>
        <p:nvPicPr>
          <p:cNvPr id="20" name="Picture 2" descr="http://www.woodward.com/uploadedImages/AFS/Products/Images/BLDC%20Pump%20Drive.jp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465207" y="1076389"/>
            <a:ext cx="397575" cy="348043"/>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www.utwente.nl/mechlab/visualization/MT9%20Accelerometers.whlink/MT9%20Accelerometers-1.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3969289" y="952764"/>
            <a:ext cx="450802" cy="45681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http://www.ati-ia.com/app_content/product_images/Mini40-E%20new%20low_res.jp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3628343" y="1151605"/>
            <a:ext cx="293630" cy="23490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C:\Users\Giorgio\AppData\Local\Microsoft\Windows\Temporary Internet Files\Content.Outlook\IRHM74M9\icub_2-5 (3).jpg"/>
          <p:cNvPicPr>
            <a:picLocks noChangeAspect="1" noChangeArrowheads="1"/>
          </p:cNvPicPr>
          <p:nvPr/>
        </p:nvPicPr>
        <p:blipFill rotWithShape="1">
          <a:blip r:embed="rId5" cstate="print">
            <a:clrChange>
              <a:clrFrom>
                <a:srgbClr val="FBFBFB"/>
              </a:clrFrom>
              <a:clrTo>
                <a:srgbClr val="FBFBFB">
                  <a:alpha val="0"/>
                </a:srgbClr>
              </a:clrTo>
            </a:clrChange>
            <a:grayscl/>
            <a:extLst>
              <a:ext uri="{28A0092B-C50C-407E-A947-70E740481C1C}">
                <a14:useLocalDpi xmlns:a14="http://schemas.microsoft.com/office/drawing/2010/main"/>
              </a:ext>
            </a:extLst>
          </a:blip>
          <a:srcRect/>
          <a:stretch/>
        </p:blipFill>
        <p:spPr bwMode="auto">
          <a:xfrm>
            <a:off x="3598637" y="1412719"/>
            <a:ext cx="1365702" cy="257459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Captura de pantalla 2015-06-03 a las 10.21.44.png"/>
          <p:cNvPicPr>
            <a:picLocks noChangeAspect="1"/>
          </p:cNvPicPr>
          <p:nvPr/>
        </p:nvPicPr>
        <p:blipFill rotWithShape="1">
          <a:blip r:embed="rId6" cstate="print">
            <a:clrChange>
              <a:clrFrom>
                <a:srgbClr val="E8E9E9"/>
              </a:clrFrom>
              <a:clrTo>
                <a:srgbClr val="E8E9E9">
                  <a:alpha val="0"/>
                </a:srgbClr>
              </a:clrTo>
            </a:clrChange>
            <a:grayscl/>
            <a:extLst>
              <a:ext uri="{28A0092B-C50C-407E-A947-70E740481C1C}">
                <a14:useLocalDpi xmlns:a14="http://schemas.microsoft.com/office/drawing/2010/main"/>
              </a:ext>
            </a:extLst>
          </a:blip>
          <a:srcRect/>
          <a:stretch/>
        </p:blipFill>
        <p:spPr>
          <a:xfrm>
            <a:off x="5111168" y="1400546"/>
            <a:ext cx="1289632" cy="2552413"/>
          </a:xfrm>
          <a:prstGeom prst="rect">
            <a:avLst/>
          </a:prstGeom>
        </p:spPr>
      </p:pic>
    </p:spTree>
    <p:extLst>
      <p:ext uri="{BB962C8B-B14F-4D97-AF65-F5344CB8AC3E}">
        <p14:creationId xmlns:p14="http://schemas.microsoft.com/office/powerpoint/2010/main" val="8067773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Robot Abstraction Layer</a:t>
            </a:r>
            <a:endParaRPr lang="en-US" dirty="0"/>
          </a:p>
        </p:txBody>
      </p:sp>
      <p:grpSp>
        <p:nvGrpSpPr>
          <p:cNvPr id="23" name="Group 22"/>
          <p:cNvGrpSpPr/>
          <p:nvPr/>
        </p:nvGrpSpPr>
        <p:grpSpPr>
          <a:xfrm>
            <a:off x="346613" y="833956"/>
            <a:ext cx="8378286" cy="4126662"/>
            <a:chOff x="407572" y="1219200"/>
            <a:chExt cx="10365399" cy="5105400"/>
          </a:xfrm>
        </p:grpSpPr>
        <p:sp>
          <p:nvSpPr>
            <p:cNvPr id="3" name="Folded Corner 2"/>
            <p:cNvSpPr/>
            <p:nvPr/>
          </p:nvSpPr>
          <p:spPr>
            <a:xfrm>
              <a:off x="407572" y="2514600"/>
              <a:ext cx="1656184" cy="2486161"/>
            </a:xfrm>
            <a:prstGeom prst="foldedCorner">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100" dirty="0">
                <a:solidFill>
                  <a:schemeClr val="tx1"/>
                </a:solidFill>
              </a:endParaRPr>
            </a:p>
            <a:p>
              <a:r>
                <a:rPr lang="en-US" sz="1100" i="1" dirty="0">
                  <a:solidFill>
                    <a:schemeClr val="tx1"/>
                  </a:solidFill>
                </a:rPr>
                <a:t> …</a:t>
              </a:r>
            </a:p>
            <a:p>
              <a:r>
                <a:rPr lang="en-US" sz="1100" i="1" dirty="0">
                  <a:solidFill>
                    <a:schemeClr val="tx1"/>
                  </a:solidFill>
                </a:rPr>
                <a:t> …  </a:t>
              </a:r>
            </a:p>
            <a:p>
              <a:r>
                <a:rPr lang="en-US" sz="1100" i="1" dirty="0">
                  <a:solidFill>
                    <a:schemeClr val="tx1"/>
                  </a:solidFill>
                </a:rPr>
                <a:t>read encoders</a:t>
              </a:r>
            </a:p>
            <a:p>
              <a:r>
                <a:rPr lang="en-US" sz="1100" i="1" dirty="0">
                  <a:solidFill>
                    <a:schemeClr val="tx1"/>
                  </a:solidFill>
                </a:rPr>
                <a:t>read IMU</a:t>
              </a:r>
            </a:p>
            <a:p>
              <a:r>
                <a:rPr lang="en-US" sz="1100" i="1" dirty="0">
                  <a:solidFill>
                    <a:schemeClr val="tx1"/>
                  </a:solidFill>
                </a:rPr>
                <a:t>read FT </a:t>
              </a:r>
            </a:p>
            <a:p>
              <a:r>
                <a:rPr lang="en-US" sz="1100" i="1" dirty="0">
                  <a:solidFill>
                    <a:schemeClr val="tx1"/>
                  </a:solidFill>
                </a:rPr>
                <a:t>…</a:t>
              </a:r>
            </a:p>
            <a:p>
              <a:r>
                <a:rPr lang="en-US" sz="1100" i="1" dirty="0">
                  <a:solidFill>
                    <a:schemeClr val="tx1"/>
                  </a:solidFill>
                </a:rPr>
                <a:t>get image</a:t>
              </a:r>
            </a:p>
            <a:p>
              <a:r>
                <a:rPr lang="en-US" sz="1100" i="1" dirty="0">
                  <a:solidFill>
                    <a:schemeClr val="tx1"/>
                  </a:solidFill>
                </a:rPr>
                <a:t>...</a:t>
              </a:r>
            </a:p>
            <a:p>
              <a:r>
                <a:rPr lang="en-US" sz="1100" i="1" dirty="0">
                  <a:solidFill>
                    <a:schemeClr val="tx1"/>
                  </a:solidFill>
                </a:rPr>
                <a:t>set position</a:t>
              </a:r>
            </a:p>
            <a:p>
              <a:r>
                <a:rPr lang="en-US" sz="1100" i="1" dirty="0" smtClean="0"/>
                <a:t>.</a:t>
              </a:r>
              <a:endParaRPr lang="en-US" sz="1100" i="1" dirty="0"/>
            </a:p>
          </p:txBody>
        </p:sp>
        <p:sp>
          <p:nvSpPr>
            <p:cNvPr id="4" name="TextBox 3"/>
            <p:cNvSpPr txBox="1"/>
            <p:nvPr/>
          </p:nvSpPr>
          <p:spPr>
            <a:xfrm>
              <a:off x="434584" y="2120441"/>
              <a:ext cx="1324694" cy="342696"/>
            </a:xfrm>
            <a:prstGeom prst="rect">
              <a:avLst/>
            </a:prstGeom>
            <a:noFill/>
          </p:spPr>
          <p:txBody>
            <a:bodyPr wrap="none" rtlCol="0">
              <a:spAutoFit/>
            </a:bodyPr>
            <a:lstStyle/>
            <a:p>
              <a:r>
                <a:rPr lang="en-US" sz="1200" dirty="0" smtClean="0"/>
                <a:t>External loops</a:t>
              </a:r>
              <a:endParaRPr lang="it-IT" sz="1200" dirty="0"/>
            </a:p>
          </p:txBody>
        </p:sp>
        <p:cxnSp>
          <p:nvCxnSpPr>
            <p:cNvPr id="5" name="Straight Arrow Connector 4"/>
            <p:cNvCxnSpPr/>
            <p:nvPr/>
          </p:nvCxnSpPr>
          <p:spPr>
            <a:xfrm>
              <a:off x="2143883" y="3214198"/>
              <a:ext cx="1039275" cy="0"/>
            </a:xfrm>
            <a:prstGeom prst="straightConnector1">
              <a:avLst/>
            </a:prstGeom>
            <a:ln w="34925">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2143883" y="2772705"/>
              <a:ext cx="1038481" cy="0"/>
            </a:xfrm>
            <a:prstGeom prst="straightConnector1">
              <a:avLst/>
            </a:prstGeom>
            <a:ln w="34925">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143883" y="3581400"/>
              <a:ext cx="1056517" cy="0"/>
            </a:xfrm>
            <a:prstGeom prst="straightConnector1">
              <a:avLst/>
            </a:prstGeom>
            <a:ln w="34925">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rot="16200000">
              <a:off x="2552930" y="3052099"/>
              <a:ext cx="1626726" cy="3077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a:solidFill>
                    <a:schemeClr val="accent2">
                      <a:lumMod val="20000"/>
                      <a:lumOff val="80000"/>
                    </a:schemeClr>
                  </a:solidFill>
                  <a:latin typeface="+mn-lt"/>
                  <a:cs typeface="+mn-cs"/>
                </a:defRPr>
              </a:lvl1pPr>
              <a:lvl2pPr>
                <a:defRPr>
                  <a:solidFill>
                    <a:schemeClr val="lt1"/>
                  </a:solidFill>
                  <a:latin typeface="+mn-lt"/>
                  <a:cs typeface="+mn-cs"/>
                </a:defRPr>
              </a:lvl2pPr>
              <a:lvl3pPr>
                <a:defRPr>
                  <a:solidFill>
                    <a:schemeClr val="lt1"/>
                  </a:solidFill>
                  <a:latin typeface="+mn-lt"/>
                  <a:cs typeface="+mn-cs"/>
                </a:defRPr>
              </a:lvl3pPr>
              <a:lvl4pPr>
                <a:defRPr>
                  <a:solidFill>
                    <a:schemeClr val="lt1"/>
                  </a:solidFill>
                  <a:latin typeface="+mn-lt"/>
                  <a:cs typeface="+mn-cs"/>
                </a:defRPr>
              </a:lvl4pPr>
              <a:lvl5pPr>
                <a:defRPr>
                  <a:solidFill>
                    <a:schemeClr val="lt1"/>
                  </a:solidFill>
                  <a:latin typeface="+mn-lt"/>
                  <a:cs typeface="+mn-cs"/>
                </a:defRPr>
              </a:lvl5pPr>
              <a:lvl6pPr>
                <a:defRPr>
                  <a:solidFill>
                    <a:schemeClr val="lt1"/>
                  </a:solidFill>
                  <a:latin typeface="+mn-lt"/>
                  <a:cs typeface="+mn-cs"/>
                </a:defRPr>
              </a:lvl6pPr>
              <a:lvl7pPr>
                <a:defRPr>
                  <a:solidFill>
                    <a:schemeClr val="lt1"/>
                  </a:solidFill>
                  <a:latin typeface="+mn-lt"/>
                  <a:cs typeface="+mn-cs"/>
                </a:defRPr>
              </a:lvl7pPr>
              <a:lvl8pPr>
                <a:defRPr>
                  <a:solidFill>
                    <a:schemeClr val="lt1"/>
                  </a:solidFill>
                  <a:latin typeface="+mn-lt"/>
                  <a:cs typeface="+mn-cs"/>
                </a:defRPr>
              </a:lvl8pPr>
              <a:lvl9pPr>
                <a:defRPr>
                  <a:solidFill>
                    <a:schemeClr val="lt1"/>
                  </a:solidFill>
                  <a:latin typeface="+mn-lt"/>
                  <a:cs typeface="+mn-cs"/>
                </a:defRPr>
              </a:lvl9pPr>
            </a:lstStyle>
            <a:p>
              <a:r>
                <a:rPr lang="en-US" sz="1050" dirty="0"/>
                <a:t>Robot Interface</a:t>
              </a:r>
            </a:p>
          </p:txBody>
        </p:sp>
        <p:sp>
          <p:nvSpPr>
            <p:cNvPr id="10" name="Folded Corner 9"/>
            <p:cNvSpPr/>
            <p:nvPr/>
          </p:nvSpPr>
          <p:spPr>
            <a:xfrm>
              <a:off x="5674103" y="4477856"/>
              <a:ext cx="1415772" cy="1652520"/>
            </a:xfrm>
            <a:prstGeom prst="foldedCorner">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solidFill>
                  <a:schemeClr val="tx1"/>
                </a:solidFill>
              </a:endParaRPr>
            </a:p>
            <a:p>
              <a:r>
                <a:rPr lang="en-US" sz="1000" i="1" dirty="0">
                  <a:solidFill>
                    <a:schemeClr val="tx1"/>
                  </a:solidFill>
                </a:rPr>
                <a:t> …</a:t>
              </a:r>
            </a:p>
            <a:p>
              <a:r>
                <a:rPr lang="en-US" sz="1000" i="1" dirty="0">
                  <a:solidFill>
                    <a:schemeClr val="tx1"/>
                  </a:solidFill>
                </a:rPr>
                <a:t> …  </a:t>
              </a:r>
            </a:p>
            <a:p>
              <a:r>
                <a:rPr lang="en-US" sz="1000" i="1" dirty="0">
                  <a:solidFill>
                    <a:schemeClr val="tx1"/>
                  </a:solidFill>
                </a:rPr>
                <a:t>read encoders</a:t>
              </a:r>
            </a:p>
            <a:p>
              <a:r>
                <a:rPr lang="en-US" sz="1000" i="1" dirty="0">
                  <a:solidFill>
                    <a:schemeClr val="tx1"/>
                  </a:solidFill>
                </a:rPr>
                <a:t>read IMU</a:t>
              </a:r>
            </a:p>
            <a:p>
              <a:r>
                <a:rPr lang="en-US" sz="1000" i="1" dirty="0">
                  <a:solidFill>
                    <a:schemeClr val="tx1"/>
                  </a:solidFill>
                </a:rPr>
                <a:t>read FT </a:t>
              </a:r>
            </a:p>
            <a:p>
              <a:r>
                <a:rPr lang="en-US" sz="1000" i="1" dirty="0">
                  <a:solidFill>
                    <a:schemeClr val="tx1"/>
                  </a:solidFill>
                </a:rPr>
                <a:t>…</a:t>
              </a:r>
            </a:p>
            <a:p>
              <a:r>
                <a:rPr lang="en-US" sz="1000" i="1" dirty="0">
                  <a:solidFill>
                    <a:schemeClr val="tx1"/>
                  </a:solidFill>
                </a:rPr>
                <a:t>get image</a:t>
              </a:r>
            </a:p>
            <a:p>
              <a:r>
                <a:rPr lang="en-US" sz="1000" i="1" dirty="0">
                  <a:solidFill>
                    <a:schemeClr val="tx1"/>
                  </a:solidFill>
                </a:rPr>
                <a:t>...</a:t>
              </a:r>
            </a:p>
            <a:p>
              <a:r>
                <a:rPr lang="en-US" sz="1000" i="1" dirty="0">
                  <a:solidFill>
                    <a:schemeClr val="tx1"/>
                  </a:solidFill>
                </a:rPr>
                <a:t>set position</a:t>
              </a:r>
            </a:p>
          </p:txBody>
        </p:sp>
        <p:sp>
          <p:nvSpPr>
            <p:cNvPr id="11" name="TextBox 10"/>
            <p:cNvSpPr txBox="1"/>
            <p:nvPr/>
          </p:nvSpPr>
          <p:spPr>
            <a:xfrm>
              <a:off x="5620390" y="4157246"/>
              <a:ext cx="1323187" cy="323657"/>
            </a:xfrm>
            <a:prstGeom prst="rect">
              <a:avLst/>
            </a:prstGeom>
            <a:noFill/>
          </p:spPr>
          <p:txBody>
            <a:bodyPr wrap="none" rtlCol="0">
              <a:spAutoFit/>
            </a:bodyPr>
            <a:lstStyle/>
            <a:p>
              <a:r>
                <a:rPr lang="en-US" sz="1100" dirty="0" smtClean="0"/>
                <a:t>Loops on board</a:t>
              </a:r>
              <a:endParaRPr lang="it-IT" sz="1100" dirty="0"/>
            </a:p>
          </p:txBody>
        </p:sp>
        <p:sp>
          <p:nvSpPr>
            <p:cNvPr id="12" name="Left-Right Arrow 11"/>
            <p:cNvSpPr/>
            <p:nvPr/>
          </p:nvSpPr>
          <p:spPr>
            <a:xfrm>
              <a:off x="4038600" y="2674118"/>
              <a:ext cx="2133600" cy="36004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200"/>
            </a:p>
          </p:txBody>
        </p:sp>
        <p:sp>
          <p:nvSpPr>
            <p:cNvPr id="13" name="TextBox 12"/>
            <p:cNvSpPr txBox="1"/>
            <p:nvPr/>
          </p:nvSpPr>
          <p:spPr>
            <a:xfrm>
              <a:off x="4572000" y="2342668"/>
              <a:ext cx="897990" cy="342696"/>
            </a:xfrm>
            <a:prstGeom prst="rect">
              <a:avLst/>
            </a:prstGeom>
            <a:noFill/>
          </p:spPr>
          <p:txBody>
            <a:bodyPr wrap="none" rtlCol="0">
              <a:spAutoFit/>
            </a:bodyPr>
            <a:lstStyle/>
            <a:p>
              <a:r>
                <a:rPr lang="en-US" sz="1200" dirty="0" smtClean="0"/>
                <a:t>Network</a:t>
              </a:r>
              <a:endParaRPr lang="it-IT" sz="1200" dirty="0"/>
            </a:p>
          </p:txBody>
        </p:sp>
        <p:sp>
          <p:nvSpPr>
            <p:cNvPr id="14" name="Rectangle 13"/>
            <p:cNvSpPr/>
            <p:nvPr/>
          </p:nvSpPr>
          <p:spPr>
            <a:xfrm rot="16200000">
              <a:off x="5742606" y="2117293"/>
              <a:ext cx="1626725" cy="347961"/>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050" dirty="0">
                  <a:solidFill>
                    <a:schemeClr val="accent2">
                      <a:lumMod val="20000"/>
                      <a:lumOff val="80000"/>
                    </a:schemeClr>
                  </a:solidFill>
                </a:rPr>
                <a:t>Network Stub</a:t>
              </a:r>
              <a:endParaRPr lang="it-IT" sz="1050" dirty="0">
                <a:solidFill>
                  <a:schemeClr val="accent2">
                    <a:lumMod val="20000"/>
                    <a:lumOff val="80000"/>
                  </a:schemeClr>
                </a:solidFill>
              </a:endParaRPr>
            </a:p>
          </p:txBody>
        </p:sp>
        <p:sp>
          <p:nvSpPr>
            <p:cNvPr id="15" name="Rectangle 14"/>
            <p:cNvSpPr/>
            <p:nvPr/>
          </p:nvSpPr>
          <p:spPr>
            <a:xfrm rot="16200000">
              <a:off x="2975057" y="3032008"/>
              <a:ext cx="1626725" cy="347961"/>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smtClean="0">
                  <a:solidFill>
                    <a:schemeClr val="accent2">
                      <a:lumMod val="20000"/>
                      <a:lumOff val="80000"/>
                    </a:schemeClr>
                  </a:solidFill>
                </a:rPr>
                <a:t>Network Stub</a:t>
              </a:r>
              <a:endParaRPr lang="it-IT" sz="1050" dirty="0">
                <a:solidFill>
                  <a:schemeClr val="accent2">
                    <a:lumMod val="20000"/>
                    <a:lumOff val="80000"/>
                  </a:schemeClr>
                </a:solidFill>
              </a:endParaRPr>
            </a:p>
          </p:txBody>
        </p:sp>
        <p:cxnSp>
          <p:nvCxnSpPr>
            <p:cNvPr id="16" name="Straight Arrow Connector 15"/>
            <p:cNvCxnSpPr/>
            <p:nvPr/>
          </p:nvCxnSpPr>
          <p:spPr>
            <a:xfrm flipV="1">
              <a:off x="6443703" y="3247175"/>
              <a:ext cx="358648" cy="754353"/>
            </a:xfrm>
            <a:prstGeom prst="straightConnector1">
              <a:avLst/>
            </a:prstGeom>
            <a:ln w="38100">
              <a:tailEnd type="triangle" w="med" len="lg"/>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5105400" y="1219200"/>
              <a:ext cx="5667571" cy="5105400"/>
            </a:xfrm>
            <a:prstGeom prst="rect">
              <a:avLst/>
            </a:prstGeom>
            <a:noFill/>
            <a:ln w="12700">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8" name="TextBox 17"/>
            <p:cNvSpPr txBox="1"/>
            <p:nvPr/>
          </p:nvSpPr>
          <p:spPr>
            <a:xfrm rot="16200000">
              <a:off x="6132030" y="2137386"/>
              <a:ext cx="1626726" cy="3077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a:solidFill>
                    <a:schemeClr val="accent2">
                      <a:lumMod val="20000"/>
                      <a:lumOff val="80000"/>
                    </a:schemeClr>
                  </a:solidFill>
                  <a:latin typeface="+mn-lt"/>
                  <a:cs typeface="+mn-cs"/>
                </a:defRPr>
              </a:lvl1pPr>
              <a:lvl2pPr>
                <a:defRPr>
                  <a:solidFill>
                    <a:schemeClr val="lt1"/>
                  </a:solidFill>
                  <a:latin typeface="+mn-lt"/>
                  <a:cs typeface="+mn-cs"/>
                </a:defRPr>
              </a:lvl2pPr>
              <a:lvl3pPr>
                <a:defRPr>
                  <a:solidFill>
                    <a:schemeClr val="lt1"/>
                  </a:solidFill>
                  <a:latin typeface="+mn-lt"/>
                  <a:cs typeface="+mn-cs"/>
                </a:defRPr>
              </a:lvl3pPr>
              <a:lvl4pPr>
                <a:defRPr>
                  <a:solidFill>
                    <a:schemeClr val="lt1"/>
                  </a:solidFill>
                  <a:latin typeface="+mn-lt"/>
                  <a:cs typeface="+mn-cs"/>
                </a:defRPr>
              </a:lvl4pPr>
              <a:lvl5pPr>
                <a:defRPr>
                  <a:solidFill>
                    <a:schemeClr val="lt1"/>
                  </a:solidFill>
                  <a:latin typeface="+mn-lt"/>
                  <a:cs typeface="+mn-cs"/>
                </a:defRPr>
              </a:lvl5pPr>
              <a:lvl6pPr>
                <a:defRPr>
                  <a:solidFill>
                    <a:schemeClr val="lt1"/>
                  </a:solidFill>
                  <a:latin typeface="+mn-lt"/>
                  <a:cs typeface="+mn-cs"/>
                </a:defRPr>
              </a:lvl6pPr>
              <a:lvl7pPr>
                <a:defRPr>
                  <a:solidFill>
                    <a:schemeClr val="lt1"/>
                  </a:solidFill>
                  <a:latin typeface="+mn-lt"/>
                  <a:cs typeface="+mn-cs"/>
                </a:defRPr>
              </a:lvl7pPr>
              <a:lvl8pPr>
                <a:defRPr>
                  <a:solidFill>
                    <a:schemeClr val="lt1"/>
                  </a:solidFill>
                  <a:latin typeface="+mn-lt"/>
                  <a:cs typeface="+mn-cs"/>
                </a:defRPr>
              </a:lvl8pPr>
              <a:lvl9pPr>
                <a:defRPr>
                  <a:solidFill>
                    <a:schemeClr val="lt1"/>
                  </a:solidFill>
                  <a:latin typeface="+mn-lt"/>
                  <a:cs typeface="+mn-cs"/>
                </a:defRPr>
              </a:lvl9pPr>
            </a:lstStyle>
            <a:p>
              <a:r>
                <a:rPr lang="en-US" sz="1050" dirty="0"/>
                <a:t>Robot Interface</a:t>
              </a:r>
            </a:p>
          </p:txBody>
        </p:sp>
        <p:sp>
          <p:nvSpPr>
            <p:cNvPr id="19" name="TextBox 18"/>
            <p:cNvSpPr txBox="1"/>
            <p:nvPr/>
          </p:nvSpPr>
          <p:spPr>
            <a:xfrm>
              <a:off x="8145571" y="5945711"/>
              <a:ext cx="682695" cy="342696"/>
            </a:xfrm>
            <a:prstGeom prst="rect">
              <a:avLst/>
            </a:prstGeom>
            <a:noFill/>
          </p:spPr>
          <p:txBody>
            <a:bodyPr wrap="none" rtlCol="0">
              <a:spAutoFit/>
            </a:bodyPr>
            <a:lstStyle/>
            <a:p>
              <a:r>
                <a:rPr lang="en-US" sz="1200" i="1" dirty="0" smtClean="0"/>
                <a:t>Robot</a:t>
              </a:r>
              <a:endParaRPr lang="en-US" sz="1200" i="1" dirty="0"/>
            </a:p>
          </p:txBody>
        </p:sp>
        <p:pic>
          <p:nvPicPr>
            <p:cNvPr id="20" name="Picture 2" descr="http://www.woodward.com/uploadedImages/AFS/Products/Images/BLDC%20Pump%20Drive.jp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8299746" y="1479852"/>
              <a:ext cx="491870" cy="43059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ttp://www.utwente.nl/mechlab/visualization/MT9%20Accelerometers.whlink/MT9%20Accelerometers-1.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86209" y="1326906"/>
              <a:ext cx="557721" cy="56515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http://www.ati-ia.com/app_content/product_images/Mini40-E%20new%20low_res.jp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7264399" y="1572907"/>
              <a:ext cx="363271" cy="290617"/>
            </a:xfrm>
            <a:prstGeom prst="rect">
              <a:avLst/>
            </a:prstGeom>
            <a:noFill/>
            <a:extLst>
              <a:ext uri="{909E8E84-426E-40DD-AFC4-6F175D3DCCD1}">
                <a14:hiddenFill xmlns:a14="http://schemas.microsoft.com/office/drawing/2010/main">
                  <a:solidFill>
                    <a:srgbClr val="FFFFFF"/>
                  </a:solidFill>
                </a14:hiddenFill>
              </a:ext>
            </a:extLst>
          </p:spPr>
        </p:pic>
      </p:grpSp>
      <p:pic>
        <p:nvPicPr>
          <p:cNvPr id="24" name="Picture 2" descr="C:\Users\Giorgio\AppData\Local\Microsoft\Windows\Temporary Internet Files\Content.Outlook\IRHM74M9\icub_2-5 (3).jpg"/>
          <p:cNvPicPr>
            <a:picLocks noChangeAspect="1" noChangeArrowheads="1"/>
          </p:cNvPicPr>
          <p:nvPr/>
        </p:nvPicPr>
        <p:blipFill rotWithShape="1">
          <a:blip r:embed="rId5" cstate="print">
            <a:clrChange>
              <a:clrFrom>
                <a:srgbClr val="FBFBFB"/>
              </a:clrFrom>
              <a:clrTo>
                <a:srgbClr val="FBFBFB">
                  <a:alpha val="0"/>
                </a:srgbClr>
              </a:clrTo>
            </a:clrChange>
            <a:grayscl/>
            <a:extLst>
              <a:ext uri="{28A0092B-C50C-407E-A947-70E740481C1C}">
                <a14:useLocalDpi xmlns:a14="http://schemas.microsoft.com/office/drawing/2010/main"/>
              </a:ext>
            </a:extLst>
          </a:blip>
          <a:srcRect/>
          <a:stretch/>
        </p:blipFill>
        <p:spPr bwMode="auto">
          <a:xfrm>
            <a:off x="5859237" y="1380969"/>
            <a:ext cx="1365702" cy="257459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Captura de pantalla 2015-06-03 a las 10.21.44.png"/>
          <p:cNvPicPr>
            <a:picLocks noChangeAspect="1"/>
          </p:cNvPicPr>
          <p:nvPr/>
        </p:nvPicPr>
        <p:blipFill rotWithShape="1">
          <a:blip r:embed="rId6" cstate="print">
            <a:clrChange>
              <a:clrFrom>
                <a:srgbClr val="E8E9E9"/>
              </a:clrFrom>
              <a:clrTo>
                <a:srgbClr val="E8E9E9">
                  <a:alpha val="0"/>
                </a:srgbClr>
              </a:clrTo>
            </a:clrChange>
            <a:grayscl/>
            <a:extLst>
              <a:ext uri="{28A0092B-C50C-407E-A947-70E740481C1C}">
                <a14:useLocalDpi xmlns:a14="http://schemas.microsoft.com/office/drawing/2010/main"/>
              </a:ext>
            </a:extLst>
          </a:blip>
          <a:srcRect/>
          <a:stretch/>
        </p:blipFill>
        <p:spPr>
          <a:xfrm>
            <a:off x="7371768" y="1368796"/>
            <a:ext cx="1289632" cy="2552413"/>
          </a:xfrm>
          <a:prstGeom prst="rect">
            <a:avLst/>
          </a:prstGeom>
        </p:spPr>
      </p:pic>
    </p:spTree>
    <p:extLst>
      <p:ext uri="{BB962C8B-B14F-4D97-AF65-F5344CB8AC3E}">
        <p14:creationId xmlns:p14="http://schemas.microsoft.com/office/powerpoint/2010/main" val="13386480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Cub-SimVsReality">
            <a:hlinkClick r:id="" action="ppaction://media"/>
          </p:cNvPr>
          <p:cNvPicPr>
            <a:picLocks noChangeAspect="1"/>
          </p:cNvPicPr>
          <p:nvPr>
            <a:videoFile r:link="rId2"/>
            <p:extLst>
              <p:ext uri="{DAA4B4D4-6D71-4841-9C94-3DE7FCFB9230}">
                <p14:media xmlns:p14="http://schemas.microsoft.com/office/powerpoint/2010/main" r:link="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267083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Similar </a:t>
            </a:r>
            <a:r>
              <a:rPr lang="en-US" dirty="0" err="1" smtClean="0"/>
              <a:t>approachers</a:t>
            </a:r>
            <a:endParaRPr lang="en-US" dirty="0"/>
          </a:p>
        </p:txBody>
      </p:sp>
      <p:sp>
        <p:nvSpPr>
          <p:cNvPr id="4" name="Content Placeholder 3"/>
          <p:cNvSpPr>
            <a:spLocks noGrp="1"/>
          </p:cNvSpPr>
          <p:nvPr>
            <p:ph idx="1"/>
          </p:nvPr>
        </p:nvSpPr>
        <p:spPr/>
        <p:txBody>
          <a:bodyPr/>
          <a:lstStyle/>
          <a:p>
            <a:r>
              <a:rPr lang="en-US" smtClean="0"/>
              <a:t>ROS </a:t>
            </a:r>
            <a:r>
              <a:rPr lang="en-US" dirty="0" smtClean="0"/>
              <a:t>Control</a:t>
            </a:r>
          </a:p>
          <a:p>
            <a:r>
              <a:rPr lang="en-US" dirty="0" smtClean="0"/>
              <a:t>H-ROS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0050" y="1462087"/>
            <a:ext cx="4572000" cy="2962275"/>
          </a:xfrm>
          <a:prstGeom prst="rect">
            <a:avLst/>
          </a:prstGeom>
        </p:spPr>
      </p:pic>
    </p:spTree>
    <p:extLst>
      <p:ext uri="{BB962C8B-B14F-4D97-AF65-F5344CB8AC3E}">
        <p14:creationId xmlns:p14="http://schemas.microsoft.com/office/powerpoint/2010/main" val="29725494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Channel Prioritization (</a:t>
            </a:r>
            <a:r>
              <a:rPr lang="en-US" dirty="0" err="1" smtClean="0"/>
              <a:t>QoS</a:t>
            </a:r>
            <a:r>
              <a:rPr lang="en-US" dirty="0" smtClean="0"/>
              <a:t>)</a:t>
            </a:r>
            <a:endParaRPr lang="en-US" dirty="0"/>
          </a:p>
        </p:txBody>
      </p:sp>
      <p:sp>
        <p:nvSpPr>
          <p:cNvPr id="4" name="Rounded Rectangle 3"/>
          <p:cNvSpPr/>
          <p:nvPr/>
        </p:nvSpPr>
        <p:spPr>
          <a:xfrm>
            <a:off x="2311114" y="115681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560506" y="115681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cxnSp>
        <p:nvCxnSpPr>
          <p:cNvPr id="6" name="Straight Arrow Connector 5"/>
          <p:cNvCxnSpPr>
            <a:stCxn id="4" idx="3"/>
            <a:endCxn id="5" idx="1"/>
          </p:cNvCxnSpPr>
          <p:nvPr/>
        </p:nvCxnSpPr>
        <p:spPr>
          <a:xfrm flipV="1">
            <a:off x="3320975" y="1377251"/>
            <a:ext cx="223953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pic>
        <p:nvPicPr>
          <p:cNvPr id="7" name="Picture 3" descr="C:\nat\work-presentations\14-12-walkman-karlsruhe\walkman_karlsruhe\Pictures\100000000000025700000180AC6D0276.png"/>
          <p:cNvPicPr>
            <a:picLocks noChangeAspect="1" noChangeArrowheads="1"/>
          </p:cNvPicPr>
          <p:nvPr/>
        </p:nvPicPr>
        <p:blipFill rotWithShape="1">
          <a:blip r:embed="rId2">
            <a:extLst>
              <a:ext uri="{28A0092B-C50C-407E-A947-70E740481C1C}">
                <a14:useLocalDpi xmlns:a14="http://schemas.microsoft.com/office/drawing/2010/main"/>
              </a:ext>
            </a:extLst>
          </a:blip>
          <a:srcRect l="48890" t="6651" r="2698"/>
          <a:stretch/>
        </p:blipFill>
        <p:spPr bwMode="auto">
          <a:xfrm>
            <a:off x="3258457" y="1908628"/>
            <a:ext cx="2002971" cy="2475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125837"/>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398199" y="373043"/>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647591" y="373043"/>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sp>
        <p:nvSpPr>
          <p:cNvPr id="6" name="Rectangle 5"/>
          <p:cNvSpPr/>
          <p:nvPr/>
        </p:nvSpPr>
        <p:spPr>
          <a:xfrm>
            <a:off x="4304881" y="271305"/>
            <a:ext cx="391886" cy="670728"/>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p:nvSpPr>
        <p:spPr>
          <a:xfrm>
            <a:off x="4195605" y="487970"/>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p:cNvSpPr txBox="1"/>
          <p:nvPr/>
        </p:nvSpPr>
        <p:spPr>
          <a:xfrm>
            <a:off x="4220558" y="954259"/>
            <a:ext cx="635367" cy="300082"/>
          </a:xfrm>
          <a:prstGeom prst="rect">
            <a:avLst/>
          </a:prstGeom>
          <a:noFill/>
        </p:spPr>
        <p:txBody>
          <a:bodyPr wrap="none" rtlCol="0">
            <a:spAutoFit/>
          </a:bodyPr>
          <a:lstStyle/>
          <a:p>
            <a:r>
              <a:rPr lang="en-US" sz="1350" dirty="0"/>
              <a:t>switch</a:t>
            </a:r>
          </a:p>
        </p:txBody>
      </p:sp>
      <p:cxnSp>
        <p:nvCxnSpPr>
          <p:cNvPr id="9" name="Straight Arrow Connector 8"/>
          <p:cNvCxnSpPr/>
          <p:nvPr/>
        </p:nvCxnSpPr>
        <p:spPr>
          <a:xfrm flipV="1">
            <a:off x="3408060" y="646231"/>
            <a:ext cx="223953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416856" y="564595"/>
            <a:ext cx="2239531"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468358" y="308985"/>
            <a:ext cx="758541" cy="276999"/>
          </a:xfrm>
          <a:prstGeom prst="rect">
            <a:avLst/>
          </a:prstGeom>
          <a:noFill/>
        </p:spPr>
        <p:txBody>
          <a:bodyPr wrap="none" rtlCol="0">
            <a:spAutoFit/>
          </a:bodyPr>
          <a:lstStyle/>
          <a:p>
            <a:r>
              <a:rPr lang="en-US" sz="1200" dirty="0"/>
              <a:t>20% load</a:t>
            </a:r>
          </a:p>
        </p:txBody>
      </p:sp>
      <p:grpSp>
        <p:nvGrpSpPr>
          <p:cNvPr id="2" name="Group 1"/>
          <p:cNvGrpSpPr/>
          <p:nvPr/>
        </p:nvGrpSpPr>
        <p:grpSpPr>
          <a:xfrm>
            <a:off x="1944913" y="1719944"/>
            <a:ext cx="5109029" cy="3029784"/>
            <a:chOff x="1915885" y="2358571"/>
            <a:chExt cx="4303486" cy="2601613"/>
          </a:xfrm>
        </p:grpSpPr>
        <p:pic>
          <p:nvPicPr>
            <p:cNvPr id="12" name="Picture 3" descr="C:\nat\work-presentations\14-12-walkman-karlsruhe\walkman_karlsruhe\Pictures\10000000000002610000018B4FB860E6.png"/>
            <p:cNvPicPr>
              <a:picLocks noChangeAspect="1" noChangeArrowheads="1"/>
            </p:cNvPicPr>
            <p:nvPr/>
          </p:nvPicPr>
          <p:blipFill rotWithShape="1">
            <a:blip r:embed="rId2">
              <a:extLst>
                <a:ext uri="{28A0092B-C50C-407E-A947-70E740481C1C}">
                  <a14:useLocalDpi xmlns:a14="http://schemas.microsoft.com/office/drawing/2010/main"/>
                </a:ext>
              </a:extLst>
            </a:blip>
            <a:srcRect l="52148" t="7802" r="-1190"/>
            <a:stretch/>
          </p:blipFill>
          <p:spPr bwMode="auto">
            <a:xfrm>
              <a:off x="4085771" y="2358571"/>
              <a:ext cx="2133600" cy="26016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 descr="C:\nat\work-presentations\14-12-walkman-karlsruhe\walkman_karlsruhe\Pictures\100000000000025700000180AC6D0276.png"/>
            <p:cNvPicPr>
              <a:picLocks noChangeAspect="1" noChangeArrowheads="1"/>
            </p:cNvPicPr>
            <p:nvPr/>
          </p:nvPicPr>
          <p:blipFill rotWithShape="1">
            <a:blip r:embed="rId3">
              <a:extLst>
                <a:ext uri="{28A0092B-C50C-407E-A947-70E740481C1C}">
                  <a14:useLocalDpi xmlns:a14="http://schemas.microsoft.com/office/drawing/2010/main"/>
                </a:ext>
              </a:extLst>
            </a:blip>
            <a:srcRect l="48890" t="6651" r="2698"/>
            <a:stretch/>
          </p:blipFill>
          <p:spPr bwMode="auto">
            <a:xfrm>
              <a:off x="1915885" y="2416628"/>
              <a:ext cx="2002971" cy="247596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54355410"/>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376436" y="2279490"/>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761476" y="217398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sp>
        <p:nvSpPr>
          <p:cNvPr id="6" name="Rectangle 5"/>
          <p:cNvSpPr/>
          <p:nvPr/>
        </p:nvSpPr>
        <p:spPr>
          <a:xfrm>
            <a:off x="4290654" y="1807516"/>
            <a:ext cx="391886" cy="1657979"/>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p:nvSpPr>
        <p:spPr>
          <a:xfrm>
            <a:off x="4181378" y="2288912"/>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p:cNvSpPr txBox="1"/>
          <p:nvPr/>
        </p:nvSpPr>
        <p:spPr>
          <a:xfrm>
            <a:off x="4176896" y="3546509"/>
            <a:ext cx="635367" cy="300082"/>
          </a:xfrm>
          <a:prstGeom prst="rect">
            <a:avLst/>
          </a:prstGeom>
          <a:noFill/>
        </p:spPr>
        <p:txBody>
          <a:bodyPr wrap="none" rtlCol="0">
            <a:spAutoFit/>
          </a:bodyPr>
          <a:lstStyle/>
          <a:p>
            <a:r>
              <a:rPr lang="en-US" sz="1350" dirty="0"/>
              <a:t>switch</a:t>
            </a:r>
          </a:p>
        </p:txBody>
      </p:sp>
      <p:cxnSp>
        <p:nvCxnSpPr>
          <p:cNvPr id="9" name="Straight Arrow Connector 8"/>
          <p:cNvCxnSpPr/>
          <p:nvPr/>
        </p:nvCxnSpPr>
        <p:spPr>
          <a:xfrm flipV="1">
            <a:off x="3393832" y="2447175"/>
            <a:ext cx="233122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402629" y="2365538"/>
            <a:ext cx="2292911"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5761475" y="3127802"/>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HOST2</a:t>
            </a:r>
          </a:p>
        </p:txBody>
      </p:sp>
      <p:sp>
        <p:nvSpPr>
          <p:cNvPr id="12" name="Rectangle 11"/>
          <p:cNvSpPr/>
          <p:nvPr/>
        </p:nvSpPr>
        <p:spPr>
          <a:xfrm>
            <a:off x="4188201" y="2629929"/>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Freeform 12"/>
          <p:cNvSpPr/>
          <p:nvPr/>
        </p:nvSpPr>
        <p:spPr>
          <a:xfrm>
            <a:off x="3402628" y="2592248"/>
            <a:ext cx="2322425" cy="755990"/>
          </a:xfrm>
          <a:custGeom>
            <a:avLst/>
            <a:gdLst>
              <a:gd name="connsiteX0" fmla="*/ 0 w 4893547"/>
              <a:gd name="connsiteY0" fmla="*/ 0 h 2080009"/>
              <a:gd name="connsiteX1" fmla="*/ 3064747 w 4893547"/>
              <a:gd name="connsiteY1" fmla="*/ 1034980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396721 w 4893547"/>
              <a:gd name="connsiteY1" fmla="*/ 643094 h 2080009"/>
              <a:gd name="connsiteX2" fmla="*/ 4893547 w 4893547"/>
              <a:gd name="connsiteY2" fmla="*/ 2080009 h 2080009"/>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3034602 w 3034602"/>
              <a:gd name="connsiteY3"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038143 w 3034602"/>
              <a:gd name="connsiteY2" fmla="*/ 678856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168772 w 3034602"/>
              <a:gd name="connsiteY2" fmla="*/ 709002 h 1135464"/>
              <a:gd name="connsiteX3" fmla="*/ 3034602 w 3034602"/>
              <a:gd name="connsiteY3" fmla="*/ 1135464 h 1135464"/>
              <a:gd name="connsiteX0" fmla="*/ 0 w 3034602"/>
              <a:gd name="connsiteY0" fmla="*/ 0 h 1135464"/>
              <a:gd name="connsiteX1" fmla="*/ 701712 w 3034602"/>
              <a:gd name="connsiteY1" fmla="*/ 246777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557495 w 3034602"/>
              <a:gd name="connsiteY1" fmla="*/ 231112 h 1135464"/>
              <a:gd name="connsiteX2" fmla="*/ 3034602 w 3034602"/>
              <a:gd name="connsiteY2"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46370"/>
              <a:gd name="connsiteX1" fmla="*/ 1557495 w 3034602"/>
              <a:gd name="connsiteY1" fmla="*/ 231112 h 1146370"/>
              <a:gd name="connsiteX2" fmla="*/ 2500368 w 3034602"/>
              <a:gd name="connsiteY2" fmla="*/ 1070743 h 1146370"/>
              <a:gd name="connsiteX3" fmla="*/ 3034602 w 3034602"/>
              <a:gd name="connsiteY3" fmla="*/ 1135464 h 1146370"/>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2976647"/>
              <a:gd name="connsiteY0" fmla="*/ 0 h 1091924"/>
              <a:gd name="connsiteX1" fmla="*/ 1306356 w 2976647"/>
              <a:gd name="connsiteY1" fmla="*/ 211016 h 1091924"/>
              <a:gd name="connsiteX2" fmla="*/ 2500368 w 2976647"/>
              <a:gd name="connsiteY2" fmla="*/ 1070743 h 1091924"/>
              <a:gd name="connsiteX3" fmla="*/ 2976647 w 2976647"/>
              <a:gd name="connsiteY3" fmla="*/ 1091924 h 1091924"/>
            </a:gdLst>
            <a:ahLst/>
            <a:cxnLst>
              <a:cxn ang="0">
                <a:pos x="connsiteX0" y="connsiteY0"/>
              </a:cxn>
              <a:cxn ang="0">
                <a:pos x="connsiteX1" y="connsiteY1"/>
              </a:cxn>
              <a:cxn ang="0">
                <a:pos x="connsiteX2" y="connsiteY2"/>
              </a:cxn>
              <a:cxn ang="0">
                <a:pos x="connsiteX3" y="connsiteY3"/>
              </a:cxn>
            </a:cxnLst>
            <a:rect l="l" t="t" r="r" b="b"/>
            <a:pathLst>
              <a:path w="2976647" h="1091924">
                <a:moveTo>
                  <a:pt x="0" y="0"/>
                </a:moveTo>
                <a:cubicBezTo>
                  <a:pt x="301451" y="71176"/>
                  <a:pt x="87913" y="223477"/>
                  <a:pt x="1306356" y="211016"/>
                </a:cubicBezTo>
                <a:cubicBezTo>
                  <a:pt x="2524799" y="198555"/>
                  <a:pt x="2013024" y="1080792"/>
                  <a:pt x="2500368" y="1070743"/>
                </a:cubicBezTo>
                <a:cubicBezTo>
                  <a:pt x="3027907" y="1060694"/>
                  <a:pt x="2922777" y="1049317"/>
                  <a:pt x="2976647" y="1091924"/>
                </a:cubicBezTo>
              </a:path>
            </a:pathLst>
          </a:cu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5" name="Title 24"/>
          <p:cNvSpPr>
            <a:spLocks noGrp="1"/>
          </p:cNvSpPr>
          <p:nvPr>
            <p:ph type="title"/>
          </p:nvPr>
        </p:nvSpPr>
        <p:spPr/>
        <p:txBody>
          <a:bodyPr/>
          <a:lstStyle/>
          <a:p>
            <a:r>
              <a:rPr lang="it-IT" dirty="0" smtClean="0"/>
              <a:t>Channel </a:t>
            </a:r>
            <a:r>
              <a:rPr lang="it-IT" dirty="0" err="1" smtClean="0"/>
              <a:t>prioritization</a:t>
            </a:r>
            <a:endParaRPr lang="it-IT" dirty="0"/>
          </a:p>
        </p:txBody>
      </p:sp>
      <p:sp>
        <p:nvSpPr>
          <p:cNvPr id="26" name="TextBox 25"/>
          <p:cNvSpPr txBox="1"/>
          <p:nvPr/>
        </p:nvSpPr>
        <p:spPr>
          <a:xfrm>
            <a:off x="89899" y="4127837"/>
            <a:ext cx="3757567" cy="1015663"/>
          </a:xfrm>
          <a:prstGeom prst="rect">
            <a:avLst/>
          </a:prstGeom>
          <a:noFill/>
        </p:spPr>
        <p:txBody>
          <a:bodyPr wrap="none" rtlCol="0">
            <a:spAutoFit/>
          </a:bodyPr>
          <a:lstStyle/>
          <a:p>
            <a:r>
              <a:rPr lang="it-IT" sz="2000" dirty="0"/>
              <a:t>Determinism is affected by:</a:t>
            </a:r>
          </a:p>
          <a:p>
            <a:pPr marL="214313" indent="-214313">
              <a:buFont typeface="Arial" panose="020B0604020202020204" pitchFamily="34" charset="0"/>
              <a:buChar char="•"/>
            </a:pPr>
            <a:r>
              <a:rPr lang="it-IT" sz="2000" dirty="0">
                <a:solidFill>
                  <a:srgbClr val="00B0F0"/>
                </a:solidFill>
              </a:rPr>
              <a:t>Thead scheduling</a:t>
            </a:r>
            <a:r>
              <a:rPr lang="it-IT" sz="2000" dirty="0">
                <a:solidFill>
                  <a:schemeClr val="accent1">
                    <a:lumMod val="75000"/>
                  </a:schemeClr>
                </a:solidFill>
              </a:rPr>
              <a:t> </a:t>
            </a:r>
            <a:r>
              <a:rPr lang="it-IT" sz="2000" dirty="0"/>
              <a:t>(CPU usage)</a:t>
            </a:r>
          </a:p>
          <a:p>
            <a:pPr marL="214313" indent="-214313">
              <a:buFont typeface="Arial" panose="020B0604020202020204" pitchFamily="34" charset="0"/>
              <a:buChar char="•"/>
            </a:pPr>
            <a:r>
              <a:rPr lang="it-IT" sz="2000" dirty="0">
                <a:solidFill>
                  <a:srgbClr val="00B0F0"/>
                </a:solidFill>
              </a:rPr>
              <a:t>Packet conflicts </a:t>
            </a:r>
            <a:r>
              <a:rPr lang="it-IT" sz="2000" dirty="0"/>
              <a:t>(network usage)</a:t>
            </a:r>
          </a:p>
        </p:txBody>
      </p:sp>
      <p:grpSp>
        <p:nvGrpSpPr>
          <p:cNvPr id="2" name="Group 1"/>
          <p:cNvGrpSpPr/>
          <p:nvPr/>
        </p:nvGrpSpPr>
        <p:grpSpPr>
          <a:xfrm>
            <a:off x="3152678" y="1043507"/>
            <a:ext cx="2704265" cy="1965782"/>
            <a:chOff x="3152678" y="1043507"/>
            <a:chExt cx="2704265" cy="1965782"/>
          </a:xfrm>
        </p:grpSpPr>
        <p:sp>
          <p:nvSpPr>
            <p:cNvPr id="14" name="TextBox 13"/>
            <p:cNvSpPr txBox="1"/>
            <p:nvPr/>
          </p:nvSpPr>
          <p:spPr>
            <a:xfrm>
              <a:off x="3970109" y="1043507"/>
              <a:ext cx="1277337" cy="369332"/>
            </a:xfrm>
            <a:prstGeom prst="rect">
              <a:avLst/>
            </a:prstGeom>
            <a:noFill/>
          </p:spPr>
          <p:txBody>
            <a:bodyPr wrap="none" rtlCol="0">
              <a:spAutoFit/>
            </a:bodyPr>
            <a:lstStyle/>
            <a:p>
              <a:r>
                <a:rPr lang="en-US" dirty="0"/>
                <a:t>Bottlenecks</a:t>
              </a:r>
            </a:p>
          </p:txBody>
        </p:sp>
        <p:sp>
          <p:nvSpPr>
            <p:cNvPr id="15" name="Oval 14"/>
            <p:cNvSpPr/>
            <p:nvPr/>
          </p:nvSpPr>
          <p:spPr>
            <a:xfrm>
              <a:off x="3152678" y="2206712"/>
              <a:ext cx="429567" cy="586425"/>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p:cNvSpPr/>
            <p:nvPr/>
          </p:nvSpPr>
          <p:spPr>
            <a:xfrm>
              <a:off x="4233774" y="2144799"/>
              <a:ext cx="505644" cy="864490"/>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Oval 16"/>
            <p:cNvSpPr/>
            <p:nvPr/>
          </p:nvSpPr>
          <p:spPr>
            <a:xfrm>
              <a:off x="5534137" y="2096257"/>
              <a:ext cx="322806" cy="624104"/>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8" name="Straight Arrow Connector 17"/>
            <p:cNvCxnSpPr/>
            <p:nvPr/>
          </p:nvCxnSpPr>
          <p:spPr>
            <a:xfrm flipH="1">
              <a:off x="3499345" y="1389756"/>
              <a:ext cx="688856" cy="755043"/>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4893554" y="1389756"/>
              <a:ext cx="640583" cy="706502"/>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504725" y="1389756"/>
              <a:ext cx="26774" cy="643849"/>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08120714"/>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4294967295"/>
          </p:nvPr>
        </p:nvSpPr>
        <p:spPr>
          <a:xfrm>
            <a:off x="198783" y="119108"/>
            <a:ext cx="6172200" cy="3394472"/>
          </a:xfrm>
        </p:spPr>
        <p:txBody>
          <a:bodyPr/>
          <a:lstStyle/>
          <a:p>
            <a:pPr marL="0" indent="0">
              <a:buNone/>
            </a:pPr>
            <a:r>
              <a:rPr lang="en-US" sz="1800" dirty="0"/>
              <a:t>Approach: improve determinism by </a:t>
            </a:r>
            <a:r>
              <a:rPr lang="en-US" sz="1800" b="1" dirty="0">
                <a:solidFill>
                  <a:srgbClr val="00B0F0"/>
                </a:solidFill>
              </a:rPr>
              <a:t>increasing thread</a:t>
            </a:r>
            <a:r>
              <a:rPr lang="en-US" sz="1800" b="1" i="1" dirty="0">
                <a:solidFill>
                  <a:srgbClr val="00B0F0"/>
                </a:solidFill>
              </a:rPr>
              <a:t> </a:t>
            </a:r>
            <a:r>
              <a:rPr lang="en-US" sz="1800" b="1" dirty="0">
                <a:solidFill>
                  <a:srgbClr val="00B0F0"/>
                </a:solidFill>
              </a:rPr>
              <a:t>priorities</a:t>
            </a:r>
            <a:r>
              <a:rPr lang="en-US" sz="1800" b="1" i="1" dirty="0">
                <a:solidFill>
                  <a:srgbClr val="00B0F0"/>
                </a:solidFill>
              </a:rPr>
              <a:t> </a:t>
            </a:r>
            <a:r>
              <a:rPr lang="en-US" sz="1800" dirty="0"/>
              <a:t>and reducing network bottlenecks using </a:t>
            </a:r>
            <a:r>
              <a:rPr lang="en-US" sz="1800" b="1" dirty="0" err="1">
                <a:solidFill>
                  <a:srgbClr val="00B0F0"/>
                </a:solidFill>
              </a:rPr>
              <a:t>QoS</a:t>
            </a:r>
            <a:endParaRPr lang="en-US" sz="1800" b="1" dirty="0">
              <a:solidFill>
                <a:srgbClr val="00B0F0"/>
              </a:solidFill>
            </a:endParaRPr>
          </a:p>
          <a:p>
            <a:endParaRPr lang="en-US" sz="1800" i="1" dirty="0"/>
          </a:p>
        </p:txBody>
      </p:sp>
      <p:sp>
        <p:nvSpPr>
          <p:cNvPr id="5" name="TextBox 4"/>
          <p:cNvSpPr txBox="1"/>
          <p:nvPr/>
        </p:nvSpPr>
        <p:spPr>
          <a:xfrm>
            <a:off x="934278" y="3933957"/>
            <a:ext cx="2934413" cy="507831"/>
          </a:xfrm>
          <a:prstGeom prst="rect">
            <a:avLst/>
          </a:prstGeom>
          <a:solidFill>
            <a:schemeClr val="tx1"/>
          </a:solidFill>
          <a:ln w="12700">
            <a:solidFill>
              <a:schemeClr val="tx1"/>
            </a:solidFill>
          </a:ln>
        </p:spPr>
        <p:txBody>
          <a:bodyPr wrap="square" rtlCol="0">
            <a:spAutoFit/>
          </a:bodyPr>
          <a:lstStyle/>
          <a:p>
            <a:r>
              <a:rPr lang="en-US" sz="1350" dirty="0">
                <a:solidFill>
                  <a:schemeClr val="bg1"/>
                </a:solidFill>
              </a:rPr>
              <a:t>&gt; prop </a:t>
            </a:r>
            <a:r>
              <a:rPr lang="en-US" sz="1350" dirty="0" err="1">
                <a:solidFill>
                  <a:schemeClr val="bg1"/>
                </a:solidFill>
              </a:rPr>
              <a:t>sched</a:t>
            </a:r>
            <a:r>
              <a:rPr lang="en-US" sz="1350" dirty="0">
                <a:solidFill>
                  <a:schemeClr val="bg1"/>
                </a:solidFill>
              </a:rPr>
              <a:t> policy 1 priority 30</a:t>
            </a:r>
          </a:p>
          <a:p>
            <a:r>
              <a:rPr lang="en-US" sz="1350" dirty="0">
                <a:solidFill>
                  <a:schemeClr val="bg1"/>
                </a:solidFill>
              </a:rPr>
              <a:t>&gt; prop set </a:t>
            </a:r>
            <a:r>
              <a:rPr lang="en-US" sz="1350" dirty="0" err="1">
                <a:solidFill>
                  <a:schemeClr val="bg1"/>
                </a:solidFill>
              </a:rPr>
              <a:t>qos</a:t>
            </a:r>
            <a:r>
              <a:rPr lang="en-US" sz="1350" dirty="0">
                <a:solidFill>
                  <a:schemeClr val="bg1"/>
                </a:solidFill>
              </a:rPr>
              <a:t> priority HIGH</a:t>
            </a: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330167" y="1126436"/>
            <a:ext cx="5845886" cy="26980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3976914" y="4620280"/>
            <a:ext cx="5078307" cy="523220"/>
          </a:xfrm>
          <a:prstGeom prst="rect">
            <a:avLst/>
          </a:prstGeom>
          <a:noFill/>
        </p:spPr>
        <p:txBody>
          <a:bodyPr wrap="square" rtlCol="0">
            <a:spAutoFit/>
          </a:bodyPr>
          <a:lstStyle/>
          <a:p>
            <a:r>
              <a:rPr lang="en-US" sz="1400" i="1" dirty="0"/>
              <a:t>Paikan et al.</a:t>
            </a:r>
            <a:r>
              <a:rPr lang="en-US" sz="1400" dirty="0"/>
              <a:t>, </a:t>
            </a:r>
            <a:r>
              <a:rPr lang="en-US" sz="1400" i="1" dirty="0"/>
              <a:t>A Best-Effort Approach for Run-Time Channel Prioritization in Real-Time Robotic Application IROS 2015</a:t>
            </a:r>
          </a:p>
        </p:txBody>
      </p:sp>
    </p:spTree>
    <p:extLst>
      <p:ext uri="{BB962C8B-B14F-4D97-AF65-F5344CB8AC3E}">
        <p14:creationId xmlns:p14="http://schemas.microsoft.com/office/powerpoint/2010/main" val="3492668699"/>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nat\work-presentations\14-12-walkman-karlsruhe\walkman_karlsruhe\Pictures\1000000000000250000001813998B3C0.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463666" y="2338746"/>
            <a:ext cx="4312765" cy="28047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nat\work-presentations\14-12-walkman-karlsruhe\walkman_karlsruhe\Pictures\100000000000024A00000180F116F756.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3437" y="2346031"/>
            <a:ext cx="4269054" cy="279746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1777611" y="150038"/>
            <a:ext cx="5727570" cy="1149481"/>
            <a:chOff x="1557485" y="1133523"/>
            <a:chExt cx="6080923" cy="1220395"/>
          </a:xfrm>
        </p:grpSpPr>
        <p:sp>
          <p:nvSpPr>
            <p:cNvPr id="7" name="Rounded Rectangle 6"/>
            <p:cNvSpPr/>
            <p:nvPr/>
          </p:nvSpPr>
          <p:spPr>
            <a:xfrm>
              <a:off x="1557485" y="1318843"/>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HOST1</a:t>
              </a:r>
              <a:endParaRPr lang="en-US" sz="1600" dirty="0"/>
            </a:p>
          </p:txBody>
        </p:sp>
        <p:sp>
          <p:nvSpPr>
            <p:cNvPr id="8" name="Rounded Rectangle 7"/>
            <p:cNvSpPr/>
            <p:nvPr/>
          </p:nvSpPr>
          <p:spPr>
            <a:xfrm>
              <a:off x="6291927" y="1318842"/>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Robot</a:t>
              </a:r>
              <a:endParaRPr lang="en-US" sz="1600" dirty="0"/>
            </a:p>
          </p:txBody>
        </p:sp>
        <p:sp>
          <p:nvSpPr>
            <p:cNvPr id="9" name="Rectangle 8"/>
            <p:cNvSpPr/>
            <p:nvPr/>
          </p:nvSpPr>
          <p:spPr>
            <a:xfrm>
              <a:off x="4099727" y="1183192"/>
              <a:ext cx="522515" cy="894304"/>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Rectangle 9"/>
            <p:cNvSpPr/>
            <p:nvPr/>
          </p:nvSpPr>
          <p:spPr>
            <a:xfrm>
              <a:off x="3954027" y="1472079"/>
              <a:ext cx="844062" cy="281354"/>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TextBox 10"/>
            <p:cNvSpPr txBox="1"/>
            <p:nvPr/>
          </p:nvSpPr>
          <p:spPr>
            <a:xfrm>
              <a:off x="3995128" y="2015364"/>
              <a:ext cx="753732" cy="338554"/>
            </a:xfrm>
            <a:prstGeom prst="rect">
              <a:avLst/>
            </a:prstGeom>
            <a:noFill/>
          </p:spPr>
          <p:txBody>
            <a:bodyPr wrap="none" rtlCol="0">
              <a:spAutoFit/>
            </a:bodyPr>
            <a:lstStyle/>
            <a:p>
              <a:r>
                <a:rPr lang="en-US" sz="1600" dirty="0" smtClean="0"/>
                <a:t>switch</a:t>
              </a:r>
              <a:endParaRPr lang="en-US" sz="1600" dirty="0"/>
            </a:p>
          </p:txBody>
        </p:sp>
        <p:cxnSp>
          <p:nvCxnSpPr>
            <p:cNvPr id="12" name="Straight Arrow Connector 11"/>
            <p:cNvCxnSpPr/>
            <p:nvPr/>
          </p:nvCxnSpPr>
          <p:spPr>
            <a:xfrm flipV="1">
              <a:off x="2903966" y="1683094"/>
              <a:ext cx="3360480"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2915694" y="1574246"/>
              <a:ext cx="3348752"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757302" y="1133523"/>
              <a:ext cx="1340432" cy="307777"/>
            </a:xfrm>
            <a:prstGeom prst="rect">
              <a:avLst/>
            </a:prstGeom>
            <a:noFill/>
          </p:spPr>
          <p:txBody>
            <a:bodyPr wrap="none" rtlCol="0">
              <a:spAutoFit/>
            </a:bodyPr>
            <a:lstStyle/>
            <a:p>
              <a:r>
                <a:rPr lang="en-US" sz="1400" dirty="0" smtClean="0"/>
                <a:t>20%/70% load</a:t>
              </a:r>
              <a:endParaRPr lang="en-US" sz="1400" dirty="0"/>
            </a:p>
          </p:txBody>
        </p:sp>
        <p:sp>
          <p:nvSpPr>
            <p:cNvPr id="15" name="Oval 14"/>
            <p:cNvSpPr/>
            <p:nvPr/>
          </p:nvSpPr>
          <p:spPr>
            <a:xfrm>
              <a:off x="6049242" y="1230619"/>
              <a:ext cx="430408" cy="832138"/>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16" name="TextBox 15"/>
          <p:cNvSpPr txBox="1"/>
          <p:nvPr/>
        </p:nvSpPr>
        <p:spPr>
          <a:xfrm>
            <a:off x="2618704" y="2235029"/>
            <a:ext cx="1657826" cy="307777"/>
          </a:xfrm>
          <a:prstGeom prst="rect">
            <a:avLst/>
          </a:prstGeom>
          <a:solidFill>
            <a:schemeClr val="bg1"/>
          </a:solidFill>
        </p:spPr>
        <p:txBody>
          <a:bodyPr wrap="none" rtlCol="0">
            <a:spAutoFit/>
          </a:bodyPr>
          <a:lstStyle>
            <a:defPPr>
              <a:defRPr lang="en-US"/>
            </a:defPPr>
            <a:lvl1pPr>
              <a:defRPr sz="1400"/>
            </a:lvl1pPr>
          </a:lstStyle>
          <a:p>
            <a:r>
              <a:rPr lang="en-US" dirty="0"/>
              <a:t>With </a:t>
            </a:r>
            <a:r>
              <a:rPr lang="en-US" dirty="0" smtClean="0"/>
              <a:t>priority (20%)</a:t>
            </a:r>
            <a:endParaRPr lang="en-US" dirty="0"/>
          </a:p>
        </p:txBody>
      </p:sp>
      <p:sp>
        <p:nvSpPr>
          <p:cNvPr id="17" name="TextBox 16"/>
          <p:cNvSpPr txBox="1"/>
          <p:nvPr/>
        </p:nvSpPr>
        <p:spPr>
          <a:xfrm>
            <a:off x="386719" y="2235029"/>
            <a:ext cx="1958549" cy="307777"/>
          </a:xfrm>
          <a:prstGeom prst="rect">
            <a:avLst/>
          </a:prstGeom>
          <a:solidFill>
            <a:schemeClr val="bg1"/>
          </a:solidFill>
        </p:spPr>
        <p:txBody>
          <a:bodyPr wrap="none" rtlCol="0">
            <a:spAutoFit/>
          </a:bodyPr>
          <a:lstStyle/>
          <a:p>
            <a:r>
              <a:rPr lang="en-US" sz="1400" dirty="0" smtClean="0"/>
              <a:t>Standard YARP (20%)</a:t>
            </a:r>
            <a:endParaRPr lang="en-US" sz="1400" dirty="0"/>
          </a:p>
        </p:txBody>
      </p:sp>
      <p:sp>
        <p:nvSpPr>
          <p:cNvPr id="18" name="TextBox 17"/>
          <p:cNvSpPr txBox="1"/>
          <p:nvPr/>
        </p:nvSpPr>
        <p:spPr>
          <a:xfrm>
            <a:off x="7124424" y="2231157"/>
            <a:ext cx="1657826" cy="307777"/>
          </a:xfrm>
          <a:prstGeom prst="rect">
            <a:avLst/>
          </a:prstGeom>
          <a:solidFill>
            <a:schemeClr val="bg1"/>
          </a:solidFill>
        </p:spPr>
        <p:txBody>
          <a:bodyPr wrap="none" rtlCol="0">
            <a:spAutoFit/>
          </a:bodyPr>
          <a:lstStyle>
            <a:defPPr>
              <a:defRPr lang="en-US"/>
            </a:defPPr>
            <a:lvl1pPr>
              <a:defRPr sz="1400"/>
            </a:lvl1pPr>
          </a:lstStyle>
          <a:p>
            <a:r>
              <a:rPr lang="en-US" dirty="0"/>
              <a:t>With </a:t>
            </a:r>
            <a:r>
              <a:rPr lang="en-US" dirty="0" smtClean="0"/>
              <a:t>priority (70%)</a:t>
            </a:r>
            <a:endParaRPr lang="en-US" dirty="0"/>
          </a:p>
        </p:txBody>
      </p:sp>
      <p:sp>
        <p:nvSpPr>
          <p:cNvPr id="19" name="TextBox 18"/>
          <p:cNvSpPr txBox="1"/>
          <p:nvPr/>
        </p:nvSpPr>
        <p:spPr>
          <a:xfrm>
            <a:off x="4892439" y="2231157"/>
            <a:ext cx="1958549" cy="307777"/>
          </a:xfrm>
          <a:prstGeom prst="rect">
            <a:avLst/>
          </a:prstGeom>
          <a:solidFill>
            <a:schemeClr val="bg1"/>
          </a:solidFill>
        </p:spPr>
        <p:txBody>
          <a:bodyPr wrap="none" rtlCol="0">
            <a:spAutoFit/>
          </a:bodyPr>
          <a:lstStyle/>
          <a:p>
            <a:r>
              <a:rPr lang="en-US" sz="1400" dirty="0" smtClean="0"/>
              <a:t>Standard YARP (70%)</a:t>
            </a:r>
            <a:endParaRPr lang="en-US" sz="1400" dirty="0"/>
          </a:p>
        </p:txBody>
      </p:sp>
    </p:spTree>
    <p:extLst>
      <p:ext uri="{BB962C8B-B14F-4D97-AF65-F5344CB8AC3E}">
        <p14:creationId xmlns:p14="http://schemas.microsoft.com/office/powerpoint/2010/main" val="29925348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4" name="Picture 4" descr="http://images2.corriereobjects.it/reportages/scienze/2015/istituto-italiano-di-tecnologia/media/FOTO-COVER.jpg"/>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4747559" y="3017385"/>
            <a:ext cx="3577515" cy="1982787"/>
          </a:xfrm>
          <a:prstGeom prst="rect">
            <a:avLst/>
          </a:prstGeom>
          <a:noFill/>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Key issues</a:t>
            </a:r>
            <a:endParaRPr lang="en-US" dirty="0"/>
          </a:p>
        </p:txBody>
      </p:sp>
      <p:sp>
        <p:nvSpPr>
          <p:cNvPr id="3" name="Content Placeholder 2"/>
          <p:cNvSpPr>
            <a:spLocks noGrp="1"/>
          </p:cNvSpPr>
          <p:nvPr>
            <p:ph idx="1"/>
          </p:nvPr>
        </p:nvSpPr>
        <p:spPr>
          <a:xfrm>
            <a:off x="261668" y="996887"/>
            <a:ext cx="5351253" cy="3448212"/>
          </a:xfrm>
        </p:spPr>
        <p:txBody>
          <a:bodyPr/>
          <a:lstStyle/>
          <a:p>
            <a:pPr marL="0" lvl="1" indent="0">
              <a:buNone/>
            </a:pPr>
            <a:r>
              <a:rPr lang="en-US" sz="2000" dirty="0">
                <a:solidFill>
                  <a:srgbClr val="00B0F0"/>
                </a:solidFill>
                <a:latin typeface="Calibri" panose="020F0502020204030204" pitchFamily="34" charset="0"/>
              </a:rPr>
              <a:t>Complexity</a:t>
            </a:r>
            <a:r>
              <a:rPr lang="en-US" sz="2000" dirty="0">
                <a:solidFill>
                  <a:srgbClr val="0726C3"/>
                </a:solidFill>
                <a:latin typeface="Calibri" panose="020F0502020204030204" pitchFamily="34" charset="0"/>
              </a:rPr>
              <a:t>: </a:t>
            </a:r>
            <a:r>
              <a:rPr lang="en-US" sz="2000" dirty="0">
                <a:latin typeface="Calibri" panose="020F0502020204030204" pitchFamily="34" charset="0"/>
              </a:rPr>
              <a:t>distributed processing, heterogeneous systems, noise, </a:t>
            </a:r>
            <a:r>
              <a:rPr lang="en-US" sz="2000" dirty="0" smtClean="0">
                <a:latin typeface="Calibri" panose="020F0502020204030204" pitchFamily="34" charset="0"/>
              </a:rPr>
              <a:t>real-time</a:t>
            </a:r>
          </a:p>
          <a:p>
            <a:pPr marL="0" lvl="1" indent="0">
              <a:buNone/>
            </a:pPr>
            <a:endParaRPr lang="en-US" sz="2000" dirty="0" smtClean="0">
              <a:solidFill>
                <a:srgbClr val="00B0F0"/>
              </a:solidFill>
              <a:latin typeface="Calibri" panose="020F0502020204030204" pitchFamily="34" charset="0"/>
            </a:endParaRPr>
          </a:p>
          <a:p>
            <a:pPr marL="0" lvl="1" indent="0">
              <a:buNone/>
            </a:pPr>
            <a:r>
              <a:rPr lang="en-US" sz="2000" dirty="0" smtClean="0">
                <a:solidFill>
                  <a:srgbClr val="00B0F0"/>
                </a:solidFill>
                <a:latin typeface="Calibri" panose="020F0502020204030204" pitchFamily="34" charset="0"/>
              </a:rPr>
              <a:t>Asynchronous</a:t>
            </a:r>
            <a:r>
              <a:rPr lang="en-US" sz="2000" dirty="0" smtClean="0">
                <a:latin typeface="Calibri" panose="020F0502020204030204" pitchFamily="34" charset="0"/>
              </a:rPr>
              <a:t> </a:t>
            </a:r>
            <a:r>
              <a:rPr lang="en-US" sz="2000" dirty="0">
                <a:latin typeface="Calibri" panose="020F0502020204030204" pitchFamily="34" charset="0"/>
              </a:rPr>
              <a:t>development</a:t>
            </a:r>
          </a:p>
          <a:p>
            <a:pPr marL="0" lvl="1" indent="0">
              <a:buNone/>
            </a:pPr>
            <a:r>
              <a:rPr lang="en-US" sz="2000" dirty="0">
                <a:latin typeface="Calibri" panose="020F0502020204030204" pitchFamily="34" charset="0"/>
              </a:rPr>
              <a:t>Variability: various </a:t>
            </a:r>
            <a:r>
              <a:rPr lang="en-US" sz="2000" dirty="0">
                <a:solidFill>
                  <a:srgbClr val="00B0F0"/>
                </a:solidFill>
                <a:latin typeface="Calibri" panose="020F0502020204030204" pitchFamily="34" charset="0"/>
              </a:rPr>
              <a:t>scenarios</a:t>
            </a:r>
            <a:r>
              <a:rPr lang="en-US" sz="2000" dirty="0">
                <a:latin typeface="Calibri" panose="020F0502020204030204" pitchFamily="34" charset="0"/>
              </a:rPr>
              <a:t> and </a:t>
            </a:r>
            <a:r>
              <a:rPr lang="en-US" sz="2000" dirty="0">
                <a:solidFill>
                  <a:srgbClr val="00B0F0"/>
                </a:solidFill>
                <a:latin typeface="Calibri" panose="020F0502020204030204" pitchFamily="34" charset="0"/>
              </a:rPr>
              <a:t>platforms</a:t>
            </a:r>
          </a:p>
          <a:p>
            <a:pPr marL="0" lvl="1" indent="0">
              <a:buNone/>
            </a:pPr>
            <a:r>
              <a:rPr lang="en-US" sz="2000" dirty="0">
                <a:latin typeface="Calibri" panose="020F0502020204030204" pitchFamily="34" charset="0"/>
              </a:rPr>
              <a:t>Fast </a:t>
            </a:r>
            <a:r>
              <a:rPr lang="en-US" sz="2000" dirty="0">
                <a:solidFill>
                  <a:srgbClr val="00B0F0"/>
                </a:solidFill>
                <a:latin typeface="Calibri" panose="020F0502020204030204" pitchFamily="34" charset="0"/>
              </a:rPr>
              <a:t>prototyping</a:t>
            </a:r>
          </a:p>
          <a:p>
            <a:pPr marL="0" lvl="1" indent="0">
              <a:buNone/>
            </a:pPr>
            <a:r>
              <a:rPr lang="en-US" sz="2000" dirty="0">
                <a:latin typeface="Calibri" panose="020F0502020204030204" pitchFamily="34" charset="0"/>
              </a:rPr>
              <a:t>Lack of </a:t>
            </a:r>
            <a:r>
              <a:rPr lang="en-US" sz="2000" dirty="0">
                <a:solidFill>
                  <a:srgbClr val="00B0F0"/>
                </a:solidFill>
                <a:latin typeface="Calibri" panose="020F0502020204030204" pitchFamily="34" charset="0"/>
              </a:rPr>
              <a:t>standards</a:t>
            </a:r>
          </a:p>
          <a:p>
            <a:pPr marL="0" lvl="1" indent="0">
              <a:buNone/>
            </a:pPr>
            <a:r>
              <a:rPr lang="en-US" sz="2000" dirty="0">
                <a:latin typeface="Calibri" panose="020F0502020204030204" pitchFamily="34" charset="0"/>
              </a:rPr>
              <a:t>Fluctuation in </a:t>
            </a:r>
            <a:r>
              <a:rPr lang="en-US" sz="2000" dirty="0">
                <a:solidFill>
                  <a:srgbClr val="00B0F0"/>
                </a:solidFill>
                <a:latin typeface="Calibri" panose="020F0502020204030204" pitchFamily="34" charset="0"/>
              </a:rPr>
              <a:t>hardware</a:t>
            </a:r>
            <a:r>
              <a:rPr lang="en-US" sz="2000" dirty="0">
                <a:latin typeface="Calibri" panose="020F0502020204030204" pitchFamily="34" charset="0"/>
              </a:rPr>
              <a:t> and </a:t>
            </a:r>
            <a:r>
              <a:rPr lang="en-US" sz="2000" dirty="0">
                <a:solidFill>
                  <a:srgbClr val="00B0F0"/>
                </a:solidFill>
                <a:latin typeface="Calibri" panose="020F0502020204030204" pitchFamily="34" charset="0"/>
              </a:rPr>
              <a:t>algorithms</a:t>
            </a:r>
            <a:r>
              <a:rPr lang="en-US" sz="2000" dirty="0">
                <a:latin typeface="Calibri" panose="020F0502020204030204" pitchFamily="34" charset="0"/>
              </a:rPr>
              <a:t>, lots of open</a:t>
            </a:r>
            <a:r>
              <a:rPr lang="en-US" sz="2000" dirty="0">
                <a:solidFill>
                  <a:srgbClr val="FF0000"/>
                </a:solidFill>
                <a:latin typeface="Calibri" panose="020F0502020204030204" pitchFamily="34" charset="0"/>
              </a:rPr>
              <a:t> </a:t>
            </a:r>
            <a:r>
              <a:rPr lang="en-US" sz="2000" dirty="0">
                <a:latin typeface="Calibri" panose="020F0502020204030204" pitchFamily="34" charset="0"/>
              </a:rPr>
              <a:t>questions</a:t>
            </a:r>
          </a:p>
          <a:p>
            <a:endParaRPr lang="en-US" sz="2400" dirty="0"/>
          </a:p>
          <a:p>
            <a:endParaRPr lang="en-US" sz="2400" dirty="0"/>
          </a:p>
        </p:txBody>
      </p:sp>
      <p:pic>
        <p:nvPicPr>
          <p:cNvPr id="28" name="Picture 2" descr="C:\Users\Giorgio\AppData\Local\Microsoft\Windows\Temporary Internet Files\Content.Outlook\IRHM74M9\icub_2-5 (3).jpg"/>
          <p:cNvPicPr>
            <a:picLocks noChangeAspect="1" noChangeArrowheads="1"/>
          </p:cNvPicPr>
          <p:nvPr/>
        </p:nvPicPr>
        <p:blipFill rotWithShape="1">
          <a:blip r:embed="rId4" cstate="print">
            <a:clrChange>
              <a:clrFrom>
                <a:srgbClr val="FBFBFB"/>
              </a:clrFrom>
              <a:clrTo>
                <a:srgbClr val="FBFBFB">
                  <a:alpha val="0"/>
                </a:srgbClr>
              </a:clrTo>
            </a:clrChange>
            <a:grayscl/>
            <a:extLst>
              <a:ext uri="{28A0092B-C50C-407E-A947-70E740481C1C}">
                <a14:useLocalDpi xmlns:a14="http://schemas.microsoft.com/office/drawing/2010/main"/>
              </a:ext>
            </a:extLst>
          </a:blip>
          <a:srcRect/>
          <a:stretch/>
        </p:blipFill>
        <p:spPr bwMode="auto">
          <a:xfrm>
            <a:off x="5878287" y="447519"/>
            <a:ext cx="1365702" cy="2574598"/>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Captura de pantalla 2015-06-03 a las 10.21.44.png"/>
          <p:cNvPicPr>
            <a:picLocks noChangeAspect="1"/>
          </p:cNvPicPr>
          <p:nvPr/>
        </p:nvPicPr>
        <p:blipFill rotWithShape="1">
          <a:blip r:embed="rId5" cstate="print">
            <a:clrChange>
              <a:clrFrom>
                <a:srgbClr val="E8E9E9"/>
              </a:clrFrom>
              <a:clrTo>
                <a:srgbClr val="E8E9E9">
                  <a:alpha val="0"/>
                </a:srgbClr>
              </a:clrTo>
            </a:clrChange>
            <a:grayscl/>
            <a:extLst>
              <a:ext uri="{28A0092B-C50C-407E-A947-70E740481C1C}">
                <a14:useLocalDpi xmlns:a14="http://schemas.microsoft.com/office/drawing/2010/main"/>
              </a:ext>
            </a:extLst>
          </a:blip>
          <a:srcRect/>
          <a:stretch/>
        </p:blipFill>
        <p:spPr>
          <a:xfrm>
            <a:off x="7930568" y="3032497"/>
            <a:ext cx="1066605" cy="2111003"/>
          </a:xfrm>
          <a:prstGeom prst="rect">
            <a:avLst/>
          </a:prstGeom>
        </p:spPr>
      </p:pic>
      <p:pic>
        <p:nvPicPr>
          <p:cNvPr id="15362" name="Picture 2" descr="http://focustech.it/wp-content/uploads/2015/05/walkman-robot.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73259" y="377373"/>
            <a:ext cx="1770741" cy="2650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7655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173" t="4492" r="1088" b="4581"/>
          <a:stretch/>
        </p:blipFill>
        <p:spPr>
          <a:xfrm>
            <a:off x="1438275" y="742951"/>
            <a:ext cx="7139672" cy="1819712"/>
          </a:xfrm>
          <a:prstGeom prst="rect">
            <a:avLst/>
          </a:prstGeom>
        </p:spPr>
      </p:pic>
      <p:pic>
        <p:nvPicPr>
          <p:cNvPr id="5" name="Picture 4"/>
          <p:cNvPicPr>
            <a:picLocks noChangeAspect="1"/>
          </p:cNvPicPr>
          <p:nvPr/>
        </p:nvPicPr>
        <p:blipFill rotWithShape="1">
          <a:blip r:embed="rId3"/>
          <a:srcRect t="48953" b="231"/>
          <a:stretch/>
        </p:blipFill>
        <p:spPr>
          <a:xfrm>
            <a:off x="7253" y="3295650"/>
            <a:ext cx="4436681" cy="1714499"/>
          </a:xfrm>
          <a:prstGeom prst="rect">
            <a:avLst/>
          </a:prstGeom>
        </p:spPr>
      </p:pic>
      <p:pic>
        <p:nvPicPr>
          <p:cNvPr id="6" name="Picture 5"/>
          <p:cNvPicPr>
            <a:picLocks noChangeAspect="1"/>
          </p:cNvPicPr>
          <p:nvPr/>
        </p:nvPicPr>
        <p:blipFill rotWithShape="1">
          <a:blip r:embed="rId3"/>
          <a:srcRect b="53885"/>
          <a:stretch/>
        </p:blipFill>
        <p:spPr>
          <a:xfrm>
            <a:off x="4532444" y="3267075"/>
            <a:ext cx="4562972" cy="1600200"/>
          </a:xfrm>
          <a:prstGeom prst="rect">
            <a:avLst/>
          </a:prstGeom>
        </p:spPr>
      </p:pic>
      <p:sp>
        <p:nvSpPr>
          <p:cNvPr id="8" name="Title 7"/>
          <p:cNvSpPr>
            <a:spLocks noGrp="1"/>
          </p:cNvSpPr>
          <p:nvPr>
            <p:ph type="title"/>
          </p:nvPr>
        </p:nvSpPr>
        <p:spPr/>
        <p:txBody>
          <a:bodyPr/>
          <a:lstStyle/>
          <a:p>
            <a:r>
              <a:rPr lang="en-US" dirty="0" smtClean="0"/>
              <a:t>An application</a:t>
            </a:r>
            <a:endParaRPr lang="en-US" dirty="0"/>
          </a:p>
        </p:txBody>
      </p:sp>
    </p:spTree>
    <p:extLst>
      <p:ext uri="{BB962C8B-B14F-4D97-AF65-F5344CB8AC3E}">
        <p14:creationId xmlns:p14="http://schemas.microsoft.com/office/powerpoint/2010/main" val="10484420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2279" y="67185"/>
            <a:ext cx="5772150" cy="708422"/>
          </a:xfrm>
        </p:spPr>
        <p:txBody>
          <a:bodyPr>
            <a:normAutofit/>
          </a:bodyPr>
          <a:lstStyle/>
          <a:p>
            <a:r>
              <a:rPr lang="en-US" sz="3000" dirty="0"/>
              <a:t>References</a:t>
            </a:r>
          </a:p>
        </p:txBody>
      </p:sp>
      <p:sp>
        <p:nvSpPr>
          <p:cNvPr id="3" name="Content Placeholder 2"/>
          <p:cNvSpPr>
            <a:spLocks noGrp="1"/>
          </p:cNvSpPr>
          <p:nvPr>
            <p:ph idx="1"/>
          </p:nvPr>
        </p:nvSpPr>
        <p:spPr>
          <a:xfrm>
            <a:off x="228600" y="710293"/>
            <a:ext cx="8811491" cy="4841421"/>
          </a:xfrm>
        </p:spPr>
        <p:txBody>
          <a:bodyPr>
            <a:noAutofit/>
          </a:bodyPr>
          <a:lstStyle/>
          <a:p>
            <a:r>
              <a:rPr lang="en-US" sz="1200" dirty="0"/>
              <a:t>Ali Paikan, Silvio Traversaro, Francesco Nori and Lorenzo Natale, "A Generic Testing Framework for Test Driven Development of Robotic Systems", In Lecture Notes in Computer Science (MESAS15), Springer, pp. , 2015</a:t>
            </a:r>
          </a:p>
          <a:p>
            <a:r>
              <a:rPr lang="en-US" sz="1200" dirty="0"/>
              <a:t>Paikan, A., Domenichelli, D., and Natale, L., </a:t>
            </a:r>
            <a:r>
              <a:rPr lang="en-US" sz="1200" i="1" dirty="0"/>
              <a:t>Communication channel prioritization in a publish-subscribe architecture</a:t>
            </a:r>
            <a:r>
              <a:rPr lang="en-US" sz="1200" dirty="0"/>
              <a:t>, in Proc. Software Engineering and Architectures for </a:t>
            </a:r>
            <a:r>
              <a:rPr lang="en-US" sz="1200" dirty="0" err="1"/>
              <a:t>Realtime</a:t>
            </a:r>
            <a:r>
              <a:rPr lang="en-US" sz="1200" dirty="0"/>
              <a:t> Interactive Systems Workshop, Arles, France, 2015. </a:t>
            </a:r>
          </a:p>
          <a:p>
            <a:r>
              <a:rPr lang="en-US" sz="1200" dirty="0"/>
              <a:t>Paikan, A., </a:t>
            </a:r>
            <a:r>
              <a:rPr lang="en-US" sz="1200" dirty="0" err="1"/>
              <a:t>Tikhanoff</a:t>
            </a:r>
            <a:r>
              <a:rPr lang="en-US" sz="1200" dirty="0"/>
              <a:t>, V., Metta, G., and Natale, L., </a:t>
            </a:r>
            <a:r>
              <a:rPr lang="en-US" sz="1200" i="1" dirty="0"/>
              <a:t>Enhancing software module reusability using port plug-ins: an experiment with the </a:t>
            </a:r>
            <a:r>
              <a:rPr lang="en-US" sz="1200" i="1" dirty="0" err="1"/>
              <a:t>iCub</a:t>
            </a:r>
            <a:r>
              <a:rPr lang="en-US" sz="1200" i="1" dirty="0"/>
              <a:t> robot</a:t>
            </a:r>
            <a:r>
              <a:rPr lang="en-US" sz="1200" dirty="0"/>
              <a:t>, in Proc. IEEE/RSJ International Conference on Intelligent Robots and Systems, Chicago, Illinois, 2014.  </a:t>
            </a:r>
          </a:p>
          <a:p>
            <a:r>
              <a:rPr lang="en-US" sz="1200" dirty="0"/>
              <a:t>Fitzpatrick, P., Ceseracciu, E., Domenichelli, D., Paikan, A., Metta, G., and Natale, L., </a:t>
            </a:r>
            <a:r>
              <a:rPr lang="en-US" sz="1200" i="1" dirty="0"/>
              <a:t>A middle way for robotics middleware</a:t>
            </a:r>
            <a:r>
              <a:rPr lang="en-US" sz="1200" dirty="0"/>
              <a:t>, Journal of Software Engineering for Robotics, vol. 5, no. 2, pp. 42-49, 2014.</a:t>
            </a:r>
          </a:p>
          <a:p>
            <a:r>
              <a:rPr lang="en-US" sz="1200" dirty="0"/>
              <a:t>Paikan, A., Fitzpatrick, P., Metta, G., and Natale, L., </a:t>
            </a:r>
            <a:r>
              <a:rPr lang="en-US" sz="1200" i="1" dirty="0"/>
              <a:t>Data Flow Port's Monitoring and Arbitration</a:t>
            </a:r>
            <a:r>
              <a:rPr lang="en-US" sz="1200" dirty="0"/>
              <a:t>, Journal of Software Engineering for Robotics, vol. 5, no. 1, pp. 80-88, 2014</a:t>
            </a:r>
          </a:p>
          <a:p>
            <a:r>
              <a:rPr lang="en-US" sz="1200" dirty="0"/>
              <a:t>Metta, G., Fitzpatrick, P., Natale, L., </a:t>
            </a:r>
            <a:r>
              <a:rPr lang="en-US" sz="1200" i="1" dirty="0"/>
              <a:t>YARP: Yet Another Robot Platform</a:t>
            </a:r>
            <a:r>
              <a:rPr lang="en-US" sz="1200" dirty="0"/>
              <a:t>, International Journal of Advanced Robotics Systems, special issue on Software Development and Integration in Robotics, Volume 3, Issue 1, pp. 43-48, March 2006</a:t>
            </a:r>
          </a:p>
          <a:p>
            <a:r>
              <a:rPr lang="en-US" sz="1200" dirty="0"/>
              <a:t>Patrick Th. </a:t>
            </a:r>
            <a:r>
              <a:rPr lang="en-US" sz="1200" dirty="0" err="1"/>
              <a:t>Eugster</a:t>
            </a:r>
            <a:r>
              <a:rPr lang="en-US" sz="1200" dirty="0"/>
              <a:t>, Pascal A. </a:t>
            </a:r>
            <a:r>
              <a:rPr lang="en-US" sz="1200" dirty="0" err="1"/>
              <a:t>Felber</a:t>
            </a:r>
            <a:r>
              <a:rPr lang="en-US" sz="1200" dirty="0"/>
              <a:t>, </a:t>
            </a:r>
            <a:r>
              <a:rPr lang="en-US" sz="1200" dirty="0" err="1"/>
              <a:t>Rachid</a:t>
            </a:r>
            <a:r>
              <a:rPr lang="en-US" sz="1200" dirty="0"/>
              <a:t> </a:t>
            </a:r>
            <a:r>
              <a:rPr lang="en-US" sz="1200" dirty="0" err="1"/>
              <a:t>Guerraoui</a:t>
            </a:r>
            <a:r>
              <a:rPr lang="en-US" sz="1200" dirty="0"/>
              <a:t>, and Anne-Marie </a:t>
            </a:r>
            <a:r>
              <a:rPr lang="en-US" sz="1200" dirty="0" err="1"/>
              <a:t>Kermarrec</a:t>
            </a:r>
            <a:r>
              <a:rPr lang="en-US" sz="1200" dirty="0"/>
              <a:t>. 2003. The many faces of publish/subscribe. </a:t>
            </a:r>
            <a:r>
              <a:rPr lang="en-US" sz="1200" i="1" dirty="0"/>
              <a:t>ACM </a:t>
            </a:r>
            <a:r>
              <a:rPr lang="en-US" sz="1200" i="1" dirty="0" err="1"/>
              <a:t>Comput</a:t>
            </a:r>
            <a:r>
              <a:rPr lang="en-US" sz="1200" i="1" dirty="0"/>
              <a:t>. </a:t>
            </a:r>
            <a:r>
              <a:rPr lang="en-US" sz="1200" i="1" dirty="0" err="1"/>
              <a:t>Surv</a:t>
            </a:r>
            <a:r>
              <a:rPr lang="en-US" sz="1200" i="1" dirty="0"/>
              <a:t>.</a:t>
            </a:r>
            <a:r>
              <a:rPr lang="en-US" sz="1200" dirty="0"/>
              <a:t> 35, 2 (June 2003), 114-131. </a:t>
            </a:r>
          </a:p>
          <a:p>
            <a:r>
              <a:rPr lang="en-US" sz="1200" dirty="0"/>
              <a:t>David, B. Stewart, Richard, A. Volpe, Pradeep, K. Khosla, Design of Dynamically Reconfigurable Real-Time Software Using Port-Based Objects, IEEE Trans. On Software Engineering, 23(12), 1997</a:t>
            </a:r>
          </a:p>
          <a:p>
            <a:r>
              <a:rPr lang="en-US" sz="1200" dirty="0" err="1"/>
              <a:t>Dušan</a:t>
            </a:r>
            <a:r>
              <a:rPr lang="en-US" sz="1200" dirty="0"/>
              <a:t> </a:t>
            </a:r>
            <a:r>
              <a:rPr lang="en-US" sz="1200" dirty="0" err="1"/>
              <a:t>Bálek</a:t>
            </a:r>
            <a:r>
              <a:rPr lang="en-US" sz="1200" dirty="0"/>
              <a:t>, </a:t>
            </a:r>
            <a:r>
              <a:rPr lang="en-US" sz="1200" dirty="0" err="1"/>
              <a:t>František</a:t>
            </a:r>
            <a:r>
              <a:rPr lang="en-US" sz="1200" dirty="0"/>
              <a:t> </a:t>
            </a:r>
            <a:r>
              <a:rPr lang="en-US" sz="1200" dirty="0" err="1"/>
              <a:t>Plášil</a:t>
            </a:r>
            <a:r>
              <a:rPr lang="en-US" sz="1200" dirty="0"/>
              <a:t>, Software Connectors and Their Role in Component Deployment, New Developments in Distributed Applications and Interoperable Systems, 70, 2002, pp. 69-84.</a:t>
            </a:r>
          </a:p>
          <a:p>
            <a:r>
              <a:rPr lang="en-US" sz="1200" dirty="0" err="1"/>
              <a:t>Farhad</a:t>
            </a:r>
            <a:r>
              <a:rPr lang="en-US" sz="1200" dirty="0"/>
              <a:t> </a:t>
            </a:r>
            <a:r>
              <a:rPr lang="en-US" sz="1200" dirty="0" err="1"/>
              <a:t>Arbab</a:t>
            </a:r>
            <a:r>
              <a:rPr lang="en-US" sz="1200" dirty="0"/>
              <a:t>: Reo: a channel-based coordination model for component composition. Mathematical Structures in Computer Science 14(3):329--366, 2004.</a:t>
            </a:r>
          </a:p>
          <a:p>
            <a:r>
              <a:rPr lang="en-US" sz="1200" dirty="0"/>
              <a:t>D. Brugali, Model-Driven Software Engineering in Robotics, IEEE Robotics and automation magazine, Sept. 2015</a:t>
            </a:r>
          </a:p>
          <a:p>
            <a:endParaRPr lang="en-US" sz="1200" dirty="0"/>
          </a:p>
          <a:p>
            <a:endParaRPr lang="en-US" sz="1200" dirty="0"/>
          </a:p>
        </p:txBody>
      </p:sp>
    </p:spTree>
    <p:extLst>
      <p:ext uri="{BB962C8B-B14F-4D97-AF65-F5344CB8AC3E}">
        <p14:creationId xmlns:p14="http://schemas.microsoft.com/office/powerpoint/2010/main" val="293539979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1343025" y="2057400"/>
            <a:ext cx="6400800" cy="1314450"/>
          </a:xfrm>
        </p:spPr>
        <p:txBody>
          <a:bodyPr/>
          <a:lstStyle/>
          <a:p>
            <a:r>
              <a:rPr lang="en-US" dirty="0" smtClean="0"/>
              <a:t>Questions?</a:t>
            </a:r>
            <a:endParaRPr lang="en-US" dirty="0"/>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4571898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9488" y="132500"/>
            <a:ext cx="5772150" cy="708422"/>
          </a:xfrm>
        </p:spPr>
        <p:txBody>
          <a:bodyPr>
            <a:normAutofit/>
          </a:bodyPr>
          <a:lstStyle/>
          <a:p>
            <a:r>
              <a:rPr lang="en-US" sz="2700" dirty="0"/>
              <a:t>Threads and scheduling, </a:t>
            </a:r>
            <a:r>
              <a:rPr lang="en-US" sz="2700" i="1" dirty="0"/>
              <a:t>quick</a:t>
            </a:r>
            <a:r>
              <a:rPr lang="en-US" sz="2700" dirty="0"/>
              <a:t> overview</a:t>
            </a:r>
          </a:p>
        </p:txBody>
      </p:sp>
      <p:pic>
        <p:nvPicPr>
          <p:cNvPr id="1030" name="Picture 6" descr="https://encrypted-tbn1.gstatic.com/images?q=tbn:ANd9GcQ2_mZ2jVjyqVcLmpkni-WnvOarFC2gA_GmTE-k9TxRBMUDl2EF"/>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314450" y="1149889"/>
            <a:ext cx="3451113" cy="13421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image.slidesharecdn.com/dtracecloud2012-121001163711-phpapp02/95/dtracecloud2012-67-728.jpg?cb=1349139585"/>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4906073" y="904959"/>
            <a:ext cx="2948628" cy="158702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244195" y="2868831"/>
            <a:ext cx="3591623" cy="1754326"/>
          </a:xfrm>
          <a:prstGeom prst="rect">
            <a:avLst/>
          </a:prstGeom>
          <a:noFill/>
        </p:spPr>
        <p:txBody>
          <a:bodyPr wrap="square" rtlCol="0">
            <a:spAutoFit/>
          </a:bodyPr>
          <a:lstStyle/>
          <a:p>
            <a:r>
              <a:rPr lang="en-US" sz="1350" dirty="0"/>
              <a:t>Issues:</a:t>
            </a:r>
          </a:p>
          <a:p>
            <a:pPr marL="214313" indent="-214313">
              <a:buFont typeface="Arial" charset="0"/>
              <a:buChar char="•"/>
            </a:pPr>
            <a:r>
              <a:rPr lang="en-US" sz="1350" dirty="0"/>
              <a:t>Scheduling and interrupt latency </a:t>
            </a:r>
          </a:p>
          <a:p>
            <a:pPr marL="214313" indent="-214313">
              <a:buFont typeface="Arial" charset="0"/>
              <a:buChar char="•"/>
            </a:pPr>
            <a:r>
              <a:rPr lang="en-US" sz="1350" dirty="0"/>
              <a:t>Certain operations may be </a:t>
            </a:r>
            <a:r>
              <a:rPr lang="en-US" sz="1350" i="1" dirty="0"/>
              <a:t>blocking </a:t>
            </a:r>
            <a:r>
              <a:rPr lang="en-US" sz="1350" dirty="0"/>
              <a:t>i.e. not </a:t>
            </a:r>
            <a:r>
              <a:rPr lang="en-US" sz="1350" dirty="0" err="1"/>
              <a:t>preemptable</a:t>
            </a:r>
            <a:r>
              <a:rPr lang="en-US" sz="1350" dirty="0"/>
              <a:t> (usually system calls)</a:t>
            </a:r>
          </a:p>
          <a:p>
            <a:pPr marL="214313" indent="-214313">
              <a:buFont typeface="Arial" charset="0"/>
              <a:buChar char="•"/>
            </a:pPr>
            <a:r>
              <a:rPr lang="en-US" sz="1350" dirty="0"/>
              <a:t>System calls: file management, process management, I/O, memory requests, communication (shared memory), error handling</a:t>
            </a:r>
          </a:p>
        </p:txBody>
      </p:sp>
      <p:pic>
        <p:nvPicPr>
          <p:cNvPr id="1034" name="Picture 10" descr="http://www.ibm.com/developerworks/library/l-real-time-linux/figure1.gif"/>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088389" y="2733997"/>
            <a:ext cx="2371725" cy="1157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91628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Interfaces</a:t>
            </a:r>
            <a:endParaRPr lang="en-US" dirty="0"/>
          </a:p>
        </p:txBody>
      </p:sp>
      <p:sp>
        <p:nvSpPr>
          <p:cNvPr id="3" name="Content Placeholder 2"/>
          <p:cNvSpPr>
            <a:spLocks noGrp="1"/>
          </p:cNvSpPr>
          <p:nvPr>
            <p:ph idx="1"/>
          </p:nvPr>
        </p:nvSpPr>
        <p:spPr>
          <a:xfrm>
            <a:off x="431800" y="841612"/>
            <a:ext cx="8229600" cy="3448212"/>
          </a:xfrm>
        </p:spPr>
        <p:txBody>
          <a:bodyPr/>
          <a:lstStyle/>
          <a:p>
            <a:r>
              <a:rPr lang="en-US" sz="2400" dirty="0"/>
              <a:t>Robot abstraction layer: </a:t>
            </a:r>
            <a:r>
              <a:rPr lang="en-US" sz="2400" dirty="0" smtClean="0"/>
              <a:t>interfaces </a:t>
            </a:r>
            <a:r>
              <a:rPr lang="en-US" sz="2400" dirty="0"/>
              <a:t>to </a:t>
            </a:r>
            <a:r>
              <a:rPr lang="en-US" sz="2400" dirty="0">
                <a:solidFill>
                  <a:srgbClr val="00B0F0"/>
                </a:solidFill>
              </a:rPr>
              <a:t>motors</a:t>
            </a:r>
            <a:r>
              <a:rPr lang="en-US" sz="2400" dirty="0">
                <a:solidFill>
                  <a:schemeClr val="accent1">
                    <a:lumMod val="75000"/>
                  </a:schemeClr>
                </a:solidFill>
              </a:rPr>
              <a:t> </a:t>
            </a:r>
            <a:r>
              <a:rPr lang="en-US" sz="2400" dirty="0"/>
              <a:t>and </a:t>
            </a:r>
            <a:r>
              <a:rPr lang="en-US" sz="2400" dirty="0">
                <a:solidFill>
                  <a:srgbClr val="00B0F0"/>
                </a:solidFill>
              </a:rPr>
              <a:t>sensors</a:t>
            </a:r>
            <a:r>
              <a:rPr lang="en-US" sz="2400" dirty="0"/>
              <a:t> minimize the impact of changes in the hardware </a:t>
            </a:r>
          </a:p>
          <a:p>
            <a:r>
              <a:rPr lang="en-US" sz="2400" dirty="0" smtClean="0"/>
              <a:t>Custom </a:t>
            </a:r>
            <a:r>
              <a:rPr lang="en-US" sz="2400" dirty="0"/>
              <a:t>interfaces and data types (</a:t>
            </a:r>
            <a:r>
              <a:rPr lang="en-US" sz="2400" dirty="0">
                <a:solidFill>
                  <a:srgbClr val="00B0F0"/>
                </a:solidFill>
              </a:rPr>
              <a:t>Thrift IDL</a:t>
            </a:r>
            <a:r>
              <a:rPr lang="en-US" sz="2400" dirty="0"/>
              <a:t>)</a:t>
            </a:r>
            <a:endParaRPr lang="it-IT" sz="2400" dirty="0"/>
          </a:p>
          <a:p>
            <a:endParaRPr lang="en-US" dirty="0"/>
          </a:p>
        </p:txBody>
      </p:sp>
      <p:sp>
        <p:nvSpPr>
          <p:cNvPr id="4" name="Rectangle 3"/>
          <p:cNvSpPr/>
          <p:nvPr/>
        </p:nvSpPr>
        <p:spPr>
          <a:xfrm>
            <a:off x="699794" y="2687305"/>
            <a:ext cx="3162485" cy="1569660"/>
          </a:xfrm>
          <a:prstGeom prst="rect">
            <a:avLst/>
          </a:prstGeom>
        </p:spPr>
        <p:txBody>
          <a:bodyPr wrap="square">
            <a:spAutoFit/>
          </a:bodyPr>
          <a:lstStyle/>
          <a:p>
            <a:r>
              <a:rPr lang="en-US" sz="1600" b="0" i="0" dirty="0" smtClean="0">
                <a:solidFill>
                  <a:srgbClr val="000000"/>
                </a:solidFill>
                <a:effectLst/>
                <a:latin typeface="Courier New" panose="02070309020205020404" pitchFamily="49" charset="0"/>
              </a:rPr>
              <a:t>point3d.thirft</a:t>
            </a:r>
          </a:p>
          <a:p>
            <a:r>
              <a:rPr lang="pl-PL" sz="1600" dirty="0">
                <a:solidFill>
                  <a:srgbClr val="000000"/>
                </a:solidFill>
                <a:latin typeface="Courier New" panose="02070309020205020404" pitchFamily="49" charset="0"/>
              </a:rPr>
              <a:t>struct </a:t>
            </a:r>
            <a:r>
              <a:rPr lang="pl-PL" sz="1600" dirty="0" smtClean="0">
                <a:solidFill>
                  <a:srgbClr val="000000"/>
                </a:solidFill>
                <a:latin typeface="Courier New" panose="02070309020205020404" pitchFamily="49" charset="0"/>
              </a:rPr>
              <a:t>Point</a:t>
            </a:r>
            <a:r>
              <a:rPr lang="it-IT" sz="1600" dirty="0" smtClean="0">
                <a:solidFill>
                  <a:srgbClr val="000000"/>
                </a:solidFill>
                <a:latin typeface="Courier New" panose="02070309020205020404" pitchFamily="49" charset="0"/>
              </a:rPr>
              <a:t>3</a:t>
            </a:r>
            <a:r>
              <a:rPr lang="pl-PL" sz="1600" dirty="0" smtClean="0">
                <a:solidFill>
                  <a:srgbClr val="000000"/>
                </a:solidFill>
                <a:latin typeface="Courier New" panose="02070309020205020404" pitchFamily="49" charset="0"/>
              </a:rPr>
              <a:t>D </a:t>
            </a:r>
            <a:r>
              <a:rPr lang="pl-PL" sz="1600" dirty="0">
                <a:solidFill>
                  <a:srgbClr val="000000"/>
                </a:solidFill>
                <a:latin typeface="Courier New" panose="02070309020205020404" pitchFamily="49" charset="0"/>
              </a:rPr>
              <a:t>{</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1</a:t>
            </a:r>
            <a:r>
              <a:rPr lang="pl-PL" sz="1600" dirty="0">
                <a:solidFill>
                  <a:srgbClr val="000000"/>
                </a:solidFill>
                <a:latin typeface="Courier New" panose="02070309020205020404" pitchFamily="49" charset="0"/>
              </a:rPr>
              <a:t>: i32 x;</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2</a:t>
            </a:r>
            <a:r>
              <a:rPr lang="pl-PL" sz="1600" dirty="0">
                <a:solidFill>
                  <a:srgbClr val="000000"/>
                </a:solidFill>
                <a:latin typeface="Courier New" panose="02070309020205020404" pitchFamily="49" charset="0"/>
              </a:rPr>
              <a:t>: i32 y;</a:t>
            </a:r>
          </a:p>
          <a:p>
            <a:r>
              <a:rPr lang="it-IT" sz="1600" dirty="0" smtClean="0">
                <a:solidFill>
                  <a:srgbClr val="000000"/>
                </a:solidFill>
                <a:latin typeface="Courier New" panose="02070309020205020404" pitchFamily="49" charset="0"/>
              </a:rPr>
              <a:t>     </a:t>
            </a:r>
            <a:r>
              <a:rPr lang="pl-PL" sz="1600" dirty="0" smtClean="0">
                <a:solidFill>
                  <a:srgbClr val="000000"/>
                </a:solidFill>
                <a:latin typeface="Courier New" panose="02070309020205020404" pitchFamily="49" charset="0"/>
              </a:rPr>
              <a:t>3</a:t>
            </a:r>
            <a:r>
              <a:rPr lang="pl-PL" sz="1600" dirty="0">
                <a:solidFill>
                  <a:srgbClr val="000000"/>
                </a:solidFill>
                <a:latin typeface="Courier New" panose="02070309020205020404" pitchFamily="49" charset="0"/>
              </a:rPr>
              <a:t>: i32 z;</a:t>
            </a:r>
          </a:p>
          <a:p>
            <a:r>
              <a:rPr lang="pl-PL" sz="1600" dirty="0">
                <a:solidFill>
                  <a:srgbClr val="000000"/>
                </a:solidFill>
                <a:latin typeface="Courier New" panose="02070309020205020404" pitchFamily="49" charset="0"/>
              </a:rPr>
              <a:t>}</a:t>
            </a:r>
          </a:p>
        </p:txBody>
      </p:sp>
      <p:sp>
        <p:nvSpPr>
          <p:cNvPr id="5" name="Rectangle 4"/>
          <p:cNvSpPr/>
          <p:nvPr/>
        </p:nvSpPr>
        <p:spPr>
          <a:xfrm>
            <a:off x="4514849" y="2687305"/>
            <a:ext cx="4341181" cy="2308324"/>
          </a:xfrm>
          <a:prstGeom prst="rect">
            <a:avLst/>
          </a:prstGeom>
        </p:spPr>
        <p:txBody>
          <a:bodyPr wrap="square">
            <a:spAutoFit/>
          </a:bodyPr>
          <a:lstStyle/>
          <a:p>
            <a:r>
              <a:rPr lang="en-US" sz="1600" b="0" i="0" dirty="0" err="1" smtClean="0">
                <a:solidFill>
                  <a:srgbClr val="000000"/>
                </a:solidFill>
                <a:effectLst/>
                <a:latin typeface="Courier New" panose="02070309020205020404" pitchFamily="49" charset="0"/>
              </a:rPr>
              <a:t>adder.thirft</a:t>
            </a:r>
            <a:endParaRPr lang="en-US" sz="1600" b="0" i="0" dirty="0" smtClean="0">
              <a:solidFill>
                <a:srgbClr val="000000"/>
              </a:solidFill>
              <a:effectLst/>
              <a:latin typeface="Courier New" panose="02070309020205020404" pitchFamily="49" charset="0"/>
            </a:endParaRPr>
          </a:p>
          <a:p>
            <a:r>
              <a:rPr lang="en-US" sz="1600" b="0" i="0" dirty="0" smtClean="0">
                <a:solidFill>
                  <a:srgbClr val="000000"/>
                </a:solidFill>
                <a:effectLst/>
                <a:latin typeface="Courier New" panose="02070309020205020404" pitchFamily="49" charset="0"/>
              </a:rPr>
              <a:t>service Adder {</a:t>
            </a:r>
          </a:p>
          <a:p>
            <a:r>
              <a:rPr lang="en-US" sz="1600" dirty="0">
                <a:solidFill>
                  <a:srgbClr val="000000"/>
                </a:solidFill>
                <a:latin typeface="Courier New" panose="02070309020205020404" pitchFamily="49" charset="0"/>
              </a:rPr>
              <a:t> </a:t>
            </a:r>
            <a:r>
              <a:rPr lang="en-US" sz="1600" dirty="0" smtClean="0">
                <a:solidFill>
                  <a:srgbClr val="000000"/>
                </a:solidFill>
                <a:latin typeface="Courier New" panose="02070309020205020404" pitchFamily="49" charset="0"/>
              </a:rPr>
              <a:t>     /** … */</a:t>
            </a:r>
            <a:endParaRPr lang="en-US" sz="1600" b="0" i="0" dirty="0" smtClean="0">
              <a:solidFill>
                <a:srgbClr val="000000"/>
              </a:solidFill>
              <a:effectLst/>
              <a:latin typeface="Courier New" panose="02070309020205020404" pitchFamily="49" charset="0"/>
            </a:endParaRPr>
          </a:p>
          <a:p>
            <a:r>
              <a:rPr lang="en-US" sz="1600" dirty="0">
                <a:solidFill>
                  <a:srgbClr val="000000"/>
                </a:solidFill>
                <a:latin typeface="Courier New" panose="02070309020205020404" pitchFamily="49" charset="0"/>
              </a:rPr>
              <a:t> </a:t>
            </a:r>
            <a:r>
              <a:rPr lang="en-US" sz="1600" dirty="0" smtClean="0">
                <a:solidFill>
                  <a:srgbClr val="000000"/>
                </a:solidFill>
                <a:latin typeface="Courier New" panose="02070309020205020404" pitchFamily="49" charset="0"/>
              </a:rPr>
              <a:t>     </a:t>
            </a:r>
            <a:r>
              <a:rPr lang="en-US" sz="1600" b="0" i="0" dirty="0" smtClean="0">
                <a:solidFill>
                  <a:srgbClr val="000000"/>
                </a:solidFill>
                <a:effectLst/>
                <a:latin typeface="Courier New" panose="02070309020205020404" pitchFamily="49" charset="0"/>
              </a:rPr>
              <a:t>i32  </a:t>
            </a:r>
            <a:r>
              <a:rPr lang="en-US" sz="1600" b="0" i="0" dirty="0" err="1" smtClean="0">
                <a:solidFill>
                  <a:srgbClr val="000000"/>
                </a:solidFill>
                <a:effectLst/>
                <a:latin typeface="Courier New" panose="02070309020205020404" pitchFamily="49" charset="0"/>
              </a:rPr>
              <a:t>get_answer</a:t>
            </a:r>
            <a:r>
              <a:rPr lang="en-US" sz="1600" b="0" i="0" dirty="0" smtClean="0">
                <a:solidFill>
                  <a:srgbClr val="000000"/>
                </a:solidFill>
                <a:effectLst/>
                <a:latin typeface="Courier New" panose="02070309020205020404" pitchFamily="49" charset="0"/>
              </a:rPr>
              <a:t>();</a:t>
            </a:r>
          </a:p>
          <a:p>
            <a:r>
              <a:rPr lang="en-US" sz="1600" dirty="0" smtClean="0">
                <a:solidFill>
                  <a:srgbClr val="604020"/>
                </a:solidFill>
                <a:latin typeface="Courier New" panose="02070309020205020404" pitchFamily="49" charset="0"/>
              </a:rPr>
              <a:t>      </a:t>
            </a:r>
            <a:r>
              <a:rPr lang="en-US" sz="1600" dirty="0">
                <a:solidFill>
                  <a:srgbClr val="000000"/>
                </a:solidFill>
                <a:latin typeface="Courier New" panose="02070309020205020404" pitchFamily="49" charset="0"/>
              </a:rPr>
              <a:t>/** </a:t>
            </a:r>
            <a:r>
              <a:rPr lang="en-US" sz="1600" dirty="0" smtClean="0">
                <a:solidFill>
                  <a:srgbClr val="000000"/>
                </a:solidFill>
                <a:latin typeface="Courier New" panose="02070309020205020404" pitchFamily="49" charset="0"/>
              </a:rPr>
              <a:t>… */ </a:t>
            </a:r>
          </a:p>
          <a:p>
            <a:r>
              <a:rPr lang="en-US" sz="1600" b="0" i="0" dirty="0">
                <a:solidFill>
                  <a:srgbClr val="000000"/>
                </a:solidFill>
                <a:effectLst/>
                <a:latin typeface="Courier New" panose="02070309020205020404" pitchFamily="49" charset="0"/>
              </a:rPr>
              <a:t> </a:t>
            </a:r>
            <a:r>
              <a:rPr lang="en-US" sz="1600" b="0" i="0" dirty="0" smtClean="0">
                <a:solidFill>
                  <a:srgbClr val="000000"/>
                </a:solidFill>
                <a:effectLst/>
                <a:latin typeface="Courier New" panose="02070309020205020404" pitchFamily="49" charset="0"/>
              </a:rPr>
              <a:t>     </a:t>
            </a:r>
            <a:r>
              <a:rPr lang="en-US" sz="1600" b="0" i="0" dirty="0" smtClean="0">
                <a:solidFill>
                  <a:srgbClr val="604020"/>
                </a:solidFill>
                <a:effectLst/>
                <a:latin typeface="Courier New" panose="02070309020205020404" pitchFamily="49" charset="0"/>
              </a:rPr>
              <a:t>bool</a:t>
            </a:r>
            <a:r>
              <a:rPr lang="en-US" sz="1600" dirty="0" smtClean="0">
                <a:solidFill>
                  <a:srgbClr val="000000"/>
                </a:solidFill>
                <a:latin typeface="Courier New" panose="02070309020205020404" pitchFamily="49" charset="0"/>
              </a:rPr>
              <a:t> </a:t>
            </a:r>
            <a:r>
              <a:rPr lang="en-US" sz="1600" b="0" i="0" dirty="0" err="1" smtClean="0">
                <a:solidFill>
                  <a:srgbClr val="000000"/>
                </a:solidFill>
                <a:effectLst/>
                <a:latin typeface="Courier New" panose="02070309020205020404" pitchFamily="49" charset="0"/>
              </a:rPr>
              <a:t>set_answer</a:t>
            </a:r>
            <a:r>
              <a:rPr lang="en-US" sz="1600" b="0" i="0" dirty="0" smtClean="0">
                <a:solidFill>
                  <a:srgbClr val="000000"/>
                </a:solidFill>
                <a:effectLst/>
                <a:latin typeface="Courier New" panose="02070309020205020404" pitchFamily="49" charset="0"/>
              </a:rPr>
              <a:t>(1:i32 </a:t>
            </a:r>
            <a:r>
              <a:rPr lang="en-US" sz="1600" b="0" i="0" dirty="0" err="1" smtClean="0">
                <a:solidFill>
                  <a:srgbClr val="000000"/>
                </a:solidFill>
                <a:effectLst/>
                <a:latin typeface="Courier New" panose="02070309020205020404" pitchFamily="49" charset="0"/>
              </a:rPr>
              <a:t>val</a:t>
            </a:r>
            <a:r>
              <a:rPr lang="en-US" sz="1600" b="0" i="0" dirty="0" smtClean="0">
                <a:solidFill>
                  <a:srgbClr val="000000"/>
                </a:solidFill>
                <a:effectLst/>
                <a:latin typeface="Courier New" panose="02070309020205020404" pitchFamily="49" charset="0"/>
              </a:rPr>
              <a:t>)</a:t>
            </a:r>
          </a:p>
          <a:p>
            <a:r>
              <a:rPr lang="en-US" sz="1600" dirty="0">
                <a:solidFill>
                  <a:srgbClr val="000000"/>
                </a:solidFill>
                <a:latin typeface="Courier New" panose="02070309020205020404" pitchFamily="49" charset="0"/>
              </a:rPr>
              <a:t> </a:t>
            </a:r>
            <a:r>
              <a:rPr lang="en-US" sz="1600" dirty="0" smtClean="0">
                <a:solidFill>
                  <a:srgbClr val="000000"/>
                </a:solidFill>
                <a:latin typeface="Courier New" panose="02070309020205020404" pitchFamily="49" charset="0"/>
              </a:rPr>
              <a:t>     /** … */      </a:t>
            </a:r>
          </a:p>
          <a:p>
            <a:r>
              <a:rPr lang="en-US" sz="1600" b="0" i="0" dirty="0" smtClean="0">
                <a:solidFill>
                  <a:srgbClr val="000000"/>
                </a:solidFill>
                <a:effectLst/>
                <a:latin typeface="Courier New" panose="02070309020205020404" pitchFamily="49" charset="0"/>
              </a:rPr>
              <a:t>      i32  add (1:i32 x);</a:t>
            </a:r>
          </a:p>
          <a:p>
            <a:r>
              <a:rPr lang="en-US" sz="1600" b="0" i="0" dirty="0" smtClean="0">
                <a:solidFill>
                  <a:srgbClr val="000000"/>
                </a:solidFill>
                <a:effectLst/>
                <a:latin typeface="Courier New" panose="02070309020205020404" pitchFamily="49" charset="0"/>
              </a:rPr>
              <a:t>}</a:t>
            </a:r>
            <a:endParaRPr lang="en-US" sz="1600" b="0" i="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75450015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Carrier plugins</a:t>
            </a:r>
            <a:endParaRPr lang="en-US" dirty="0"/>
          </a:p>
        </p:txBody>
      </p:sp>
      <p:sp>
        <p:nvSpPr>
          <p:cNvPr id="5" name="Rounded Rectangle 4"/>
          <p:cNvSpPr/>
          <p:nvPr/>
        </p:nvSpPr>
        <p:spPr>
          <a:xfrm>
            <a:off x="294452" y="885371"/>
            <a:ext cx="1471362" cy="61051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latin typeface="Calibri" panose="020F0502020204030204" pitchFamily="34" charset="0"/>
              </a:rPr>
              <a:t>YARP Camera /camera</a:t>
            </a:r>
            <a:endParaRPr lang="en-US" sz="1200" dirty="0">
              <a:solidFill>
                <a:schemeClr val="tx1"/>
              </a:solidFill>
              <a:latin typeface="Calibri" panose="020F0502020204030204" pitchFamily="34" charset="0"/>
            </a:endParaRPr>
          </a:p>
        </p:txBody>
      </p:sp>
      <p:cxnSp>
        <p:nvCxnSpPr>
          <p:cNvPr id="6" name="Straight Arrow Connector 5"/>
          <p:cNvCxnSpPr/>
          <p:nvPr/>
        </p:nvCxnSpPr>
        <p:spPr>
          <a:xfrm>
            <a:off x="1838636" y="1184995"/>
            <a:ext cx="1356809"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 name="Rounded Rectangle 6"/>
          <p:cNvSpPr/>
          <p:nvPr/>
        </p:nvSpPr>
        <p:spPr>
          <a:xfrm>
            <a:off x="3830638" y="972945"/>
            <a:ext cx="886142" cy="42409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Calibri" panose="020F0502020204030204" pitchFamily="34" charset="0"/>
            </a:endParaRPr>
          </a:p>
        </p:txBody>
      </p:sp>
      <p:sp>
        <p:nvSpPr>
          <p:cNvPr id="8" name="Rounded Rectangle 7"/>
          <p:cNvSpPr/>
          <p:nvPr/>
        </p:nvSpPr>
        <p:spPr>
          <a:xfrm rot="16200000">
            <a:off x="3315399" y="949181"/>
            <a:ext cx="424099" cy="4716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solidFill>
                  <a:schemeClr val="tx1"/>
                </a:solidFill>
                <a:latin typeface="Calibri" panose="020F0502020204030204" pitchFamily="34" charset="0"/>
              </a:rPr>
              <a:t>YARP</a:t>
            </a:r>
            <a:endParaRPr lang="en-US" sz="700" dirty="0">
              <a:solidFill>
                <a:schemeClr val="tx1"/>
              </a:solidFill>
              <a:latin typeface="Calibri" panose="020F0502020204030204" pitchFamily="34" charset="0"/>
            </a:endParaRPr>
          </a:p>
        </p:txBody>
      </p:sp>
      <p:sp>
        <p:nvSpPr>
          <p:cNvPr id="12" name="TextBox 11"/>
          <p:cNvSpPr txBox="1"/>
          <p:nvPr/>
        </p:nvSpPr>
        <p:spPr>
          <a:xfrm>
            <a:off x="2298917" y="1481326"/>
            <a:ext cx="2988672" cy="296710"/>
          </a:xfrm>
          <a:prstGeom prst="rect">
            <a:avLst/>
          </a:prstGeom>
          <a:noFill/>
        </p:spPr>
        <p:txBody>
          <a:bodyPr wrap="none" rtlCol="0">
            <a:spAutoFit/>
          </a:bodyPr>
          <a:lstStyle>
            <a:defPPr>
              <a:defRPr lang="en-GB"/>
            </a:defPPr>
            <a:lvl1pPr>
              <a:defRPr sz="1600"/>
            </a:lvl1pPr>
          </a:lstStyle>
          <a:p>
            <a:r>
              <a:rPr lang="en-US" sz="1800" b="1" dirty="0" err="1" smtClean="0">
                <a:latin typeface="Calibri" panose="020F0502020204030204" pitchFamily="34" charset="0"/>
              </a:rPr>
              <a:t>yarp</a:t>
            </a:r>
            <a:r>
              <a:rPr lang="en-US" sz="1800" b="1" dirty="0" smtClean="0">
                <a:latin typeface="Calibri" panose="020F0502020204030204" pitchFamily="34" charset="0"/>
              </a:rPr>
              <a:t>  connect  /camera  /receiver</a:t>
            </a:r>
            <a:endParaRPr lang="en-US" sz="1800" b="1" dirty="0">
              <a:latin typeface="Calibri" panose="020F0502020204030204" pitchFamily="34" charset="0"/>
            </a:endParaRPr>
          </a:p>
        </p:txBody>
      </p:sp>
      <p:sp>
        <p:nvSpPr>
          <p:cNvPr id="27" name="TextBox 26"/>
          <p:cNvSpPr txBox="1"/>
          <p:nvPr/>
        </p:nvSpPr>
        <p:spPr>
          <a:xfrm>
            <a:off x="3810000" y="982980"/>
            <a:ext cx="940835" cy="369332"/>
          </a:xfrm>
          <a:prstGeom prst="rect">
            <a:avLst/>
          </a:prstGeom>
          <a:noFill/>
        </p:spPr>
        <p:txBody>
          <a:bodyPr wrap="square" rtlCol="0">
            <a:spAutoFit/>
          </a:bodyPr>
          <a:lstStyle/>
          <a:p>
            <a:r>
              <a:rPr lang="en-US" dirty="0" smtClean="0"/>
              <a:t>receiver</a:t>
            </a:r>
            <a:endParaRPr lang="en-US" dirty="0"/>
          </a:p>
        </p:txBody>
      </p:sp>
      <p:grpSp>
        <p:nvGrpSpPr>
          <p:cNvPr id="2" name="Group 1"/>
          <p:cNvGrpSpPr/>
          <p:nvPr/>
        </p:nvGrpSpPr>
        <p:grpSpPr>
          <a:xfrm>
            <a:off x="294452" y="1955165"/>
            <a:ext cx="6441628" cy="997201"/>
            <a:chOff x="294452" y="1955165"/>
            <a:chExt cx="6441628" cy="997201"/>
          </a:xfrm>
        </p:grpSpPr>
        <p:cxnSp>
          <p:nvCxnSpPr>
            <p:cNvPr id="9" name="Straight Arrow Connector 8"/>
            <p:cNvCxnSpPr/>
            <p:nvPr/>
          </p:nvCxnSpPr>
          <p:spPr>
            <a:xfrm>
              <a:off x="1880747" y="2269629"/>
              <a:ext cx="134048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3830638" y="2068121"/>
              <a:ext cx="916622" cy="4240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Calibri" panose="020F0502020204030204" pitchFamily="34" charset="0"/>
              </a:endParaRPr>
            </a:p>
          </p:txBody>
        </p:sp>
        <p:sp>
          <p:nvSpPr>
            <p:cNvPr id="11" name="Rounded Rectangle 10"/>
            <p:cNvSpPr/>
            <p:nvPr/>
          </p:nvSpPr>
          <p:spPr>
            <a:xfrm rot="16200000">
              <a:off x="3315399" y="2044356"/>
              <a:ext cx="424099" cy="4716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latin typeface="Calibri" panose="020F0502020204030204" pitchFamily="34" charset="0"/>
                </a:rPr>
                <a:t>YARP</a:t>
              </a:r>
            </a:p>
          </p:txBody>
        </p:sp>
        <p:sp>
          <p:nvSpPr>
            <p:cNvPr id="13" name="TextBox 12"/>
            <p:cNvSpPr txBox="1"/>
            <p:nvPr/>
          </p:nvSpPr>
          <p:spPr>
            <a:xfrm>
              <a:off x="2164166" y="2655656"/>
              <a:ext cx="4571914" cy="296710"/>
            </a:xfrm>
            <a:prstGeom prst="rect">
              <a:avLst/>
            </a:prstGeom>
            <a:noFill/>
          </p:spPr>
          <p:txBody>
            <a:bodyPr wrap="none" rtlCol="0">
              <a:spAutoFit/>
            </a:bodyPr>
            <a:lstStyle>
              <a:defPPr>
                <a:defRPr lang="en-GB"/>
              </a:defPPr>
              <a:lvl1pPr>
                <a:defRPr sz="1600" b="1"/>
              </a:lvl1pPr>
            </a:lstStyle>
            <a:p>
              <a:r>
                <a:rPr lang="en-US" sz="1800" dirty="0" err="1">
                  <a:latin typeface="Calibri" panose="020F0502020204030204" pitchFamily="34" charset="0"/>
                </a:rPr>
                <a:t>y</a:t>
              </a:r>
              <a:r>
                <a:rPr lang="en-US" sz="1800" dirty="0" err="1" smtClean="0">
                  <a:latin typeface="Calibri" panose="020F0502020204030204" pitchFamily="34" charset="0"/>
                </a:rPr>
                <a:t>arp</a:t>
              </a:r>
              <a:r>
                <a:rPr lang="en-US" sz="1800" dirty="0" smtClean="0">
                  <a:latin typeface="Calibri" panose="020F0502020204030204" pitchFamily="34" charset="0"/>
                </a:rPr>
                <a:t>  connect  /65.52.88.202:5159  /receiver  </a:t>
              </a:r>
              <a:r>
                <a:rPr lang="en-US" sz="1800" dirty="0" err="1" smtClean="0">
                  <a:latin typeface="Calibri" panose="020F0502020204030204" pitchFamily="34" charset="0"/>
                </a:rPr>
                <a:t>mjpeg</a:t>
              </a:r>
              <a:endParaRPr lang="en-US" sz="1800" dirty="0">
                <a:latin typeface="Calibri" panose="020F0502020204030204" pitchFamily="34" charset="0"/>
              </a:endParaRPr>
            </a:p>
          </p:txBody>
        </p:sp>
        <p:sp>
          <p:nvSpPr>
            <p:cNvPr id="19" name="Rectangle 18"/>
            <p:cNvSpPr/>
            <p:nvPr/>
          </p:nvSpPr>
          <p:spPr>
            <a:xfrm>
              <a:off x="294452" y="1992785"/>
              <a:ext cx="1471362" cy="222532"/>
            </a:xfrm>
            <a:prstGeom prst="rect">
              <a:avLst/>
            </a:prstGeom>
          </p:spPr>
          <p:txBody>
            <a:bodyPr wrap="square">
              <a:spAutoFit/>
            </a:bodyPr>
            <a:lstStyle/>
            <a:p>
              <a:pPr algn="ctr"/>
              <a:r>
                <a:rPr lang="en-US" sz="1200" dirty="0">
                  <a:latin typeface="Calibri" panose="020F0502020204030204" pitchFamily="34" charset="0"/>
                </a:rPr>
                <a:t>MJPG camera</a:t>
              </a:r>
            </a:p>
          </p:txBody>
        </p:sp>
        <p:sp>
          <p:nvSpPr>
            <p:cNvPr id="20" name="Rectangle 19"/>
            <p:cNvSpPr/>
            <p:nvPr/>
          </p:nvSpPr>
          <p:spPr>
            <a:xfrm>
              <a:off x="294452" y="2280171"/>
              <a:ext cx="1510143" cy="236045"/>
            </a:xfrm>
            <a:prstGeom prst="rect">
              <a:avLst/>
            </a:prstGeom>
          </p:spPr>
          <p:txBody>
            <a:bodyPr wrap="none">
              <a:spAutoFit/>
            </a:bodyPr>
            <a:lstStyle/>
            <a:p>
              <a:r>
                <a:rPr lang="en-US" sz="800" dirty="0" smtClean="0">
                  <a:latin typeface="Calibri" panose="020F0502020204030204" pitchFamily="34" charset="0"/>
                </a:rPr>
                <a:t>http://65.52.88.202:5159</a:t>
              </a:r>
              <a:endParaRPr lang="en-US" sz="800" dirty="0">
                <a:latin typeface="Calibri" panose="020F0502020204030204" pitchFamily="34" charset="0"/>
              </a:endParaRPr>
            </a:p>
          </p:txBody>
        </p:sp>
        <p:sp>
          <p:nvSpPr>
            <p:cNvPr id="21" name="Rounded Rectangle 20"/>
            <p:cNvSpPr/>
            <p:nvPr/>
          </p:nvSpPr>
          <p:spPr>
            <a:xfrm>
              <a:off x="294452" y="1955165"/>
              <a:ext cx="1471362" cy="61051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Calibri" panose="020F0502020204030204" pitchFamily="34" charset="0"/>
              </a:endParaRPr>
            </a:p>
          </p:txBody>
        </p:sp>
        <p:sp>
          <p:nvSpPr>
            <p:cNvPr id="28" name="TextBox 27"/>
            <p:cNvSpPr txBox="1"/>
            <p:nvPr/>
          </p:nvSpPr>
          <p:spPr>
            <a:xfrm>
              <a:off x="3825240" y="2095500"/>
              <a:ext cx="940835" cy="369332"/>
            </a:xfrm>
            <a:prstGeom prst="rect">
              <a:avLst/>
            </a:prstGeom>
            <a:noFill/>
          </p:spPr>
          <p:txBody>
            <a:bodyPr wrap="square" rtlCol="0">
              <a:spAutoFit/>
            </a:bodyPr>
            <a:lstStyle/>
            <a:p>
              <a:r>
                <a:rPr lang="en-US" dirty="0" smtClean="0"/>
                <a:t>receiver</a:t>
              </a:r>
              <a:endParaRPr lang="en-US" dirty="0"/>
            </a:p>
          </p:txBody>
        </p:sp>
      </p:grpSp>
      <p:grpSp>
        <p:nvGrpSpPr>
          <p:cNvPr id="3" name="Group 2"/>
          <p:cNvGrpSpPr/>
          <p:nvPr/>
        </p:nvGrpSpPr>
        <p:grpSpPr>
          <a:xfrm>
            <a:off x="274689" y="3267819"/>
            <a:ext cx="5729219" cy="1763764"/>
            <a:chOff x="274689" y="3267819"/>
            <a:chExt cx="5729219" cy="1763764"/>
          </a:xfrm>
        </p:grpSpPr>
        <p:cxnSp>
          <p:nvCxnSpPr>
            <p:cNvPr id="14" name="Straight Arrow Connector 13"/>
            <p:cNvCxnSpPr/>
            <p:nvPr/>
          </p:nvCxnSpPr>
          <p:spPr>
            <a:xfrm>
              <a:off x="1878268" y="3573075"/>
              <a:ext cx="133694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5" name="Rounded Rectangle 14"/>
            <p:cNvSpPr/>
            <p:nvPr/>
          </p:nvSpPr>
          <p:spPr>
            <a:xfrm>
              <a:off x="3850400" y="3361025"/>
              <a:ext cx="950199" cy="42409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Calibri" panose="020F0502020204030204" pitchFamily="34" charset="0"/>
              </a:endParaRPr>
            </a:p>
          </p:txBody>
        </p:sp>
        <p:sp>
          <p:nvSpPr>
            <p:cNvPr id="16" name="Rounded Rectangle 15"/>
            <p:cNvSpPr/>
            <p:nvPr/>
          </p:nvSpPr>
          <p:spPr>
            <a:xfrm rot="16200000">
              <a:off x="3335162" y="3337261"/>
              <a:ext cx="424099" cy="47162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latin typeface="Calibri" panose="020F0502020204030204" pitchFamily="34" charset="0"/>
                </a:rPr>
                <a:t>YARP </a:t>
              </a:r>
            </a:p>
          </p:txBody>
        </p:sp>
        <p:sp>
          <p:nvSpPr>
            <p:cNvPr id="17" name="TextBox 16"/>
            <p:cNvSpPr txBox="1"/>
            <p:nvPr/>
          </p:nvSpPr>
          <p:spPr>
            <a:xfrm>
              <a:off x="1958823" y="4710147"/>
              <a:ext cx="1318872" cy="321436"/>
            </a:xfrm>
            <a:prstGeom prst="rect">
              <a:avLst/>
            </a:prstGeom>
            <a:noFill/>
          </p:spPr>
          <p:txBody>
            <a:bodyPr wrap="none" rtlCol="0">
              <a:spAutoFit/>
            </a:bodyPr>
            <a:lstStyle/>
            <a:p>
              <a:r>
                <a:rPr lang="en-US" sz="2000" dirty="0" smtClean="0">
                  <a:latin typeface="Calibri" panose="020F0502020204030204" pitchFamily="34" charset="0"/>
                </a:rPr>
                <a:t>Camera.msg</a:t>
              </a:r>
              <a:endParaRPr lang="en-US" sz="2000" dirty="0">
                <a:latin typeface="Calibri" panose="020F0502020204030204" pitchFamily="34" charset="0"/>
              </a:endParaRPr>
            </a:p>
          </p:txBody>
        </p:sp>
        <p:sp>
          <p:nvSpPr>
            <p:cNvPr id="18" name="TextBox 17"/>
            <p:cNvSpPr txBox="1"/>
            <p:nvPr/>
          </p:nvSpPr>
          <p:spPr>
            <a:xfrm>
              <a:off x="2224073" y="3867061"/>
              <a:ext cx="3779835" cy="296710"/>
            </a:xfrm>
            <a:prstGeom prst="rect">
              <a:avLst/>
            </a:prstGeom>
            <a:noFill/>
          </p:spPr>
          <p:txBody>
            <a:bodyPr wrap="none" rtlCol="0">
              <a:spAutoFit/>
            </a:bodyPr>
            <a:lstStyle>
              <a:defPPr>
                <a:defRPr lang="en-GB"/>
              </a:defPPr>
              <a:lvl1pPr>
                <a:defRPr sz="1600" b="1"/>
              </a:lvl1pPr>
            </a:lstStyle>
            <a:p>
              <a:r>
                <a:rPr lang="en-US" sz="1800" dirty="0" err="1" smtClean="0">
                  <a:latin typeface="Calibri" panose="020F0502020204030204" pitchFamily="34" charset="0"/>
                </a:rPr>
                <a:t>yarp</a:t>
              </a:r>
              <a:r>
                <a:rPr lang="en-US" sz="1800" dirty="0" smtClean="0">
                  <a:latin typeface="Calibri" panose="020F0502020204030204" pitchFamily="34" charset="0"/>
                </a:rPr>
                <a:t>  connect  /image</a:t>
              </a:r>
              <a:r>
                <a:rPr lang="en-US" sz="1800" dirty="0">
                  <a:latin typeface="Calibri" panose="020F0502020204030204" pitchFamily="34" charset="0"/>
                </a:rPr>
                <a:t>@/</a:t>
              </a:r>
              <a:r>
                <a:rPr lang="en-US" sz="1800" dirty="0" smtClean="0">
                  <a:latin typeface="Calibri" panose="020F0502020204030204" pitchFamily="34" charset="0"/>
                </a:rPr>
                <a:t>camera  /receiver</a:t>
              </a:r>
              <a:endParaRPr lang="en-US" sz="1800" dirty="0">
                <a:latin typeface="Calibri" panose="020F0502020204030204" pitchFamily="34" charset="0"/>
              </a:endParaRPr>
            </a:p>
          </p:txBody>
        </p:sp>
        <p:sp>
          <p:nvSpPr>
            <p:cNvPr id="22" name="Rounded Rectangle 21"/>
            <p:cNvSpPr/>
            <p:nvPr/>
          </p:nvSpPr>
          <p:spPr>
            <a:xfrm>
              <a:off x="274689" y="3267819"/>
              <a:ext cx="1510887" cy="61051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Calibri" panose="020F0502020204030204" pitchFamily="34" charset="0"/>
              </a:endParaRPr>
            </a:p>
          </p:txBody>
        </p:sp>
        <p:sp>
          <p:nvSpPr>
            <p:cNvPr id="23" name="Arc 22"/>
            <p:cNvSpPr/>
            <p:nvPr/>
          </p:nvSpPr>
          <p:spPr>
            <a:xfrm rot="5400000">
              <a:off x="2851730" y="3686000"/>
              <a:ext cx="1226858" cy="1238549"/>
            </a:xfrm>
            <a:prstGeom prst="arc">
              <a:avLst/>
            </a:prstGeom>
            <a:ln w="31750">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latin typeface="Calibri" panose="020F0502020204030204" pitchFamily="34" charset="0"/>
              </a:endParaRPr>
            </a:p>
          </p:txBody>
        </p:sp>
        <p:sp>
          <p:nvSpPr>
            <p:cNvPr id="24" name="Arc 23"/>
            <p:cNvSpPr/>
            <p:nvPr/>
          </p:nvSpPr>
          <p:spPr>
            <a:xfrm rot="5400000">
              <a:off x="1264838" y="3615305"/>
              <a:ext cx="1226858" cy="1238549"/>
            </a:xfrm>
            <a:prstGeom prst="arc">
              <a:avLst>
                <a:gd name="adj1" fmla="val 21193180"/>
                <a:gd name="adj2" fmla="val 5617290"/>
              </a:avLst>
            </a:prstGeom>
            <a:ln w="31750">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latin typeface="Calibri" panose="020F0502020204030204" pitchFamily="34" charset="0"/>
              </a:endParaRPr>
            </a:p>
          </p:txBody>
        </p:sp>
        <p:sp>
          <p:nvSpPr>
            <p:cNvPr id="26" name="TextBox 25"/>
            <p:cNvSpPr txBox="1"/>
            <p:nvPr/>
          </p:nvSpPr>
          <p:spPr>
            <a:xfrm>
              <a:off x="275135" y="3276600"/>
              <a:ext cx="1363597" cy="769441"/>
            </a:xfrm>
            <a:prstGeom prst="rect">
              <a:avLst/>
            </a:prstGeom>
            <a:noFill/>
          </p:spPr>
          <p:txBody>
            <a:bodyPr wrap="square" rtlCol="0">
              <a:spAutoFit/>
            </a:bodyPr>
            <a:lstStyle/>
            <a:p>
              <a:pPr algn="ctr"/>
              <a:r>
                <a:rPr lang="en-US" sz="1100" dirty="0" smtClean="0">
                  <a:latin typeface="Calibri" panose="020F0502020204030204" pitchFamily="34" charset="0"/>
                </a:rPr>
                <a:t>ROS Camera</a:t>
              </a:r>
              <a:endParaRPr lang="en-US" sz="1100" dirty="0">
                <a:latin typeface="Calibri" panose="020F0502020204030204" pitchFamily="34" charset="0"/>
              </a:endParaRPr>
            </a:p>
            <a:p>
              <a:pPr algn="ctr"/>
              <a:r>
                <a:rPr lang="en-US" sz="1100" dirty="0">
                  <a:latin typeface="Calibri" panose="020F0502020204030204" pitchFamily="34" charset="0"/>
                </a:rPr>
                <a:t>Node: /camera</a:t>
              </a:r>
            </a:p>
            <a:p>
              <a:pPr algn="ctr"/>
              <a:r>
                <a:rPr lang="en-US" sz="1100" dirty="0">
                  <a:latin typeface="Calibri" panose="020F0502020204030204" pitchFamily="34" charset="0"/>
                </a:rPr>
                <a:t>Topic: /image </a:t>
              </a:r>
            </a:p>
            <a:p>
              <a:endParaRPr lang="en-US" sz="1100" dirty="0"/>
            </a:p>
          </p:txBody>
        </p:sp>
        <p:sp>
          <p:nvSpPr>
            <p:cNvPr id="29" name="TextBox 28"/>
            <p:cNvSpPr txBox="1"/>
            <p:nvPr/>
          </p:nvSpPr>
          <p:spPr>
            <a:xfrm>
              <a:off x="3878580" y="3360420"/>
              <a:ext cx="940835" cy="369332"/>
            </a:xfrm>
            <a:prstGeom prst="rect">
              <a:avLst/>
            </a:prstGeom>
            <a:noFill/>
          </p:spPr>
          <p:txBody>
            <a:bodyPr wrap="square" rtlCol="0">
              <a:spAutoFit/>
            </a:bodyPr>
            <a:lstStyle/>
            <a:p>
              <a:r>
                <a:rPr lang="en-US" dirty="0" smtClean="0"/>
                <a:t>receiver</a:t>
              </a:r>
              <a:endParaRPr lang="en-US" dirty="0"/>
            </a:p>
          </p:txBody>
        </p:sp>
      </p:grpSp>
    </p:spTree>
    <p:extLst>
      <p:ext uri="{BB962C8B-B14F-4D97-AF65-F5344CB8AC3E}">
        <p14:creationId xmlns:p14="http://schemas.microsoft.com/office/powerpoint/2010/main" val="3059926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2" grpId="0"/>
      <p:bldP spid="2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on YARP-ROS (1)</a:t>
            </a:r>
            <a:endParaRPr lang="en-US" dirty="0"/>
          </a:p>
        </p:txBody>
      </p:sp>
      <p:sp>
        <p:nvSpPr>
          <p:cNvPr id="3" name="Content Placeholder 2"/>
          <p:cNvSpPr>
            <a:spLocks noGrp="1"/>
          </p:cNvSpPr>
          <p:nvPr>
            <p:ph idx="1"/>
          </p:nvPr>
        </p:nvSpPr>
        <p:spPr>
          <a:xfrm>
            <a:off x="342900" y="803512"/>
            <a:ext cx="8229600" cy="3448212"/>
          </a:xfrm>
        </p:spPr>
        <p:txBody>
          <a:bodyPr/>
          <a:lstStyle/>
          <a:p>
            <a:r>
              <a:rPr lang="it-IT" sz="2000" dirty="0"/>
              <a:t>YARP </a:t>
            </a:r>
            <a:r>
              <a:rPr lang="it-IT" sz="2000" dirty="0" err="1"/>
              <a:t>protocols</a:t>
            </a:r>
            <a:r>
              <a:rPr lang="it-IT" sz="2000" dirty="0"/>
              <a:t> for </a:t>
            </a:r>
            <a:r>
              <a:rPr lang="it-IT" sz="2000" dirty="0" err="1">
                <a:solidFill>
                  <a:srgbClr val="00B0F0"/>
                </a:solidFill>
              </a:rPr>
              <a:t>rostcp</a:t>
            </a:r>
            <a:r>
              <a:rPr lang="it-IT" sz="2000" dirty="0">
                <a:solidFill>
                  <a:schemeClr val="accent1">
                    <a:lumMod val="75000"/>
                  </a:schemeClr>
                </a:solidFill>
              </a:rPr>
              <a:t> </a:t>
            </a:r>
            <a:r>
              <a:rPr lang="it-IT" sz="2000" dirty="0"/>
              <a:t>and </a:t>
            </a:r>
            <a:r>
              <a:rPr lang="it-IT" sz="2000" dirty="0" err="1">
                <a:solidFill>
                  <a:srgbClr val="00B0F0"/>
                </a:solidFill>
              </a:rPr>
              <a:t>xmlrpc</a:t>
            </a:r>
            <a:endParaRPr lang="it-IT" sz="2000" dirty="0">
              <a:solidFill>
                <a:srgbClr val="00B0F0"/>
              </a:solidFill>
            </a:endParaRPr>
          </a:p>
          <a:p>
            <a:r>
              <a:rPr lang="it-IT" sz="2000" dirty="0"/>
              <a:t>Compatibility with </a:t>
            </a:r>
            <a:r>
              <a:rPr lang="it-IT" sz="2000" dirty="0" err="1">
                <a:solidFill>
                  <a:srgbClr val="00B0F0"/>
                </a:solidFill>
              </a:rPr>
              <a:t>roscore</a:t>
            </a:r>
            <a:endParaRPr lang="it-IT" sz="2000" dirty="0">
              <a:solidFill>
                <a:srgbClr val="00B0F0"/>
              </a:solidFill>
            </a:endParaRPr>
          </a:p>
          <a:p>
            <a:r>
              <a:rPr lang="it-IT" sz="2000" dirty="0"/>
              <a:t>YARP </a:t>
            </a:r>
            <a:r>
              <a:rPr lang="it-IT" sz="2000" dirty="0">
                <a:solidFill>
                  <a:srgbClr val="00B0F0"/>
                </a:solidFill>
              </a:rPr>
              <a:t>can </a:t>
            </a:r>
            <a:r>
              <a:rPr lang="it-IT" sz="2000" dirty="0" err="1">
                <a:solidFill>
                  <a:srgbClr val="00B0F0"/>
                </a:solidFill>
              </a:rPr>
              <a:t>interpret</a:t>
            </a:r>
            <a:r>
              <a:rPr lang="it-IT" sz="2000" dirty="0">
                <a:solidFill>
                  <a:srgbClr val="00B0F0"/>
                </a:solidFill>
              </a:rPr>
              <a:t> ROS </a:t>
            </a:r>
            <a:r>
              <a:rPr lang="it-IT" sz="2000" dirty="0" err="1">
                <a:solidFill>
                  <a:srgbClr val="00B0F0"/>
                </a:solidFill>
              </a:rPr>
              <a:t>messages</a:t>
            </a:r>
            <a:r>
              <a:rPr lang="it-IT" sz="2000" dirty="0"/>
              <a:t>, </a:t>
            </a:r>
            <a:r>
              <a:rPr lang="it-IT" sz="2000" dirty="0" err="1"/>
              <a:t>statically</a:t>
            </a:r>
            <a:r>
              <a:rPr lang="it-IT" sz="2000" dirty="0"/>
              <a:t> or </a:t>
            </a:r>
            <a:r>
              <a:rPr lang="it-IT" sz="2000" dirty="0" err="1"/>
              <a:t>dynamically</a:t>
            </a:r>
            <a:endParaRPr lang="it-IT" sz="2000" dirty="0"/>
          </a:p>
          <a:p>
            <a:r>
              <a:rPr lang="it-IT" sz="2000" dirty="0"/>
              <a:t>Extended </a:t>
            </a:r>
            <a:r>
              <a:rPr lang="it-IT" sz="2000" dirty="0" err="1"/>
              <a:t>YARP’s</a:t>
            </a:r>
            <a:r>
              <a:rPr lang="it-IT" sz="2000" dirty="0"/>
              <a:t> API (</a:t>
            </a:r>
            <a:r>
              <a:rPr lang="it-IT" sz="2000" dirty="0" err="1">
                <a:solidFill>
                  <a:srgbClr val="00B0F0"/>
                </a:solidFill>
              </a:rPr>
              <a:t>nodes</a:t>
            </a:r>
            <a:r>
              <a:rPr lang="it-IT" sz="2000" dirty="0"/>
              <a:t>, </a:t>
            </a:r>
            <a:r>
              <a:rPr lang="it-IT" sz="2000" dirty="0" err="1">
                <a:solidFill>
                  <a:srgbClr val="00B0F0"/>
                </a:solidFill>
              </a:rPr>
              <a:t>publishers</a:t>
            </a:r>
            <a:r>
              <a:rPr lang="it-IT" sz="2000" dirty="0"/>
              <a:t>, </a:t>
            </a:r>
            <a:r>
              <a:rPr lang="it-IT" sz="2000" dirty="0" err="1">
                <a:solidFill>
                  <a:srgbClr val="00B0F0"/>
                </a:solidFill>
              </a:rPr>
              <a:t>subscribers</a:t>
            </a:r>
            <a:r>
              <a:rPr lang="it-IT" sz="2000" dirty="0"/>
              <a:t>)</a:t>
            </a:r>
          </a:p>
          <a:p>
            <a:endParaRPr lang="it-IT" sz="2000" dirty="0"/>
          </a:p>
          <a:p>
            <a:endParaRPr lang="en-US" sz="2000" dirty="0"/>
          </a:p>
        </p:txBody>
      </p:sp>
      <p:sp>
        <p:nvSpPr>
          <p:cNvPr id="4" name="TextBox 3"/>
          <p:cNvSpPr txBox="1"/>
          <p:nvPr/>
        </p:nvSpPr>
        <p:spPr>
          <a:xfrm>
            <a:off x="6358594" y="3297877"/>
            <a:ext cx="1063379" cy="230832"/>
          </a:xfrm>
          <a:prstGeom prst="rect">
            <a:avLst/>
          </a:prstGeom>
          <a:noFill/>
        </p:spPr>
        <p:txBody>
          <a:bodyPr wrap="square" rtlCol="0">
            <a:spAutoFit/>
          </a:bodyPr>
          <a:lstStyle/>
          <a:p>
            <a:r>
              <a:rPr lang="it-IT" sz="900" dirty="0" smtClean="0"/>
              <a:t>yarpidl_rosmsg</a:t>
            </a:r>
            <a:endParaRPr lang="it-IT" sz="900" dirty="0"/>
          </a:p>
        </p:txBody>
      </p:sp>
      <p:sp>
        <p:nvSpPr>
          <p:cNvPr id="5" name="Folded Corner 4"/>
          <p:cNvSpPr/>
          <p:nvPr/>
        </p:nvSpPr>
        <p:spPr>
          <a:xfrm>
            <a:off x="4894615" y="2956980"/>
            <a:ext cx="1168566" cy="993518"/>
          </a:xfrm>
          <a:prstGeom prst="foldedCorner">
            <a:avLst/>
          </a:prstGeom>
          <a:solidFill>
            <a:schemeClr val="bg1"/>
          </a:solid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900"/>
          </a:p>
        </p:txBody>
      </p:sp>
      <p:sp>
        <p:nvSpPr>
          <p:cNvPr id="6" name="TextBox 5"/>
          <p:cNvSpPr txBox="1"/>
          <p:nvPr/>
        </p:nvSpPr>
        <p:spPr>
          <a:xfrm>
            <a:off x="4882173" y="2956980"/>
            <a:ext cx="746389" cy="230832"/>
          </a:xfrm>
          <a:prstGeom prst="rect">
            <a:avLst/>
          </a:prstGeom>
          <a:noFill/>
        </p:spPr>
        <p:txBody>
          <a:bodyPr wrap="square" rtlCol="0">
            <a:spAutoFit/>
          </a:bodyPr>
          <a:lstStyle/>
          <a:p>
            <a:r>
              <a:rPr lang="it-IT" sz="900" dirty="0" smtClean="0"/>
              <a:t>Pose.msg</a:t>
            </a:r>
            <a:endParaRPr lang="it-IT" sz="900" dirty="0"/>
          </a:p>
        </p:txBody>
      </p:sp>
      <p:sp>
        <p:nvSpPr>
          <p:cNvPr id="7" name="Folded Corner 6"/>
          <p:cNvSpPr/>
          <p:nvPr/>
        </p:nvSpPr>
        <p:spPr>
          <a:xfrm>
            <a:off x="5059456" y="3307269"/>
            <a:ext cx="1168566" cy="993518"/>
          </a:xfrm>
          <a:prstGeom prst="foldedCorner">
            <a:avLst/>
          </a:prstGeom>
          <a:solidFill>
            <a:schemeClr val="bg1"/>
          </a:solid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900"/>
          </a:p>
        </p:txBody>
      </p:sp>
      <p:sp>
        <p:nvSpPr>
          <p:cNvPr id="8" name="TextBox 7"/>
          <p:cNvSpPr txBox="1"/>
          <p:nvPr/>
        </p:nvSpPr>
        <p:spPr>
          <a:xfrm>
            <a:off x="5047014" y="3307269"/>
            <a:ext cx="746194" cy="230832"/>
          </a:xfrm>
          <a:prstGeom prst="rect">
            <a:avLst/>
          </a:prstGeom>
          <a:noFill/>
        </p:spPr>
        <p:txBody>
          <a:bodyPr wrap="square" rtlCol="0">
            <a:spAutoFit/>
          </a:bodyPr>
          <a:lstStyle/>
          <a:p>
            <a:r>
              <a:rPr lang="it-IT" sz="900" dirty="0" smtClean="0"/>
              <a:t>Twist.msg</a:t>
            </a:r>
            <a:endParaRPr lang="it-IT" sz="900" dirty="0"/>
          </a:p>
        </p:txBody>
      </p:sp>
      <p:sp>
        <p:nvSpPr>
          <p:cNvPr id="9" name="Folded Corner 8"/>
          <p:cNvSpPr/>
          <p:nvPr/>
        </p:nvSpPr>
        <p:spPr>
          <a:xfrm>
            <a:off x="7421973" y="2956980"/>
            <a:ext cx="1168566" cy="993518"/>
          </a:xfrm>
          <a:prstGeom prst="foldedCorner">
            <a:avLst/>
          </a:prstGeom>
          <a:solidFill>
            <a:schemeClr val="bg1"/>
          </a:solid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900"/>
          </a:p>
        </p:txBody>
      </p:sp>
      <p:sp>
        <p:nvSpPr>
          <p:cNvPr id="10" name="TextBox 9"/>
          <p:cNvSpPr txBox="1"/>
          <p:nvPr/>
        </p:nvSpPr>
        <p:spPr>
          <a:xfrm>
            <a:off x="7409531" y="2956980"/>
            <a:ext cx="564729" cy="230832"/>
          </a:xfrm>
          <a:prstGeom prst="rect">
            <a:avLst/>
          </a:prstGeom>
          <a:noFill/>
        </p:spPr>
        <p:txBody>
          <a:bodyPr wrap="square" rtlCol="0">
            <a:spAutoFit/>
          </a:bodyPr>
          <a:lstStyle/>
          <a:p>
            <a:r>
              <a:rPr lang="it-IT" sz="900" dirty="0" smtClean="0"/>
              <a:t>Pose.h</a:t>
            </a:r>
            <a:endParaRPr lang="it-IT" sz="900" dirty="0"/>
          </a:p>
        </p:txBody>
      </p:sp>
      <p:sp>
        <p:nvSpPr>
          <p:cNvPr id="11" name="Folded Corner 10"/>
          <p:cNvSpPr/>
          <p:nvPr/>
        </p:nvSpPr>
        <p:spPr>
          <a:xfrm>
            <a:off x="7586814" y="3307269"/>
            <a:ext cx="1168566" cy="993518"/>
          </a:xfrm>
          <a:prstGeom prst="foldedCorner">
            <a:avLst/>
          </a:prstGeom>
          <a:solidFill>
            <a:schemeClr val="bg1"/>
          </a:solid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900"/>
          </a:p>
        </p:txBody>
      </p:sp>
      <p:sp>
        <p:nvSpPr>
          <p:cNvPr id="12" name="TextBox 11"/>
          <p:cNvSpPr txBox="1"/>
          <p:nvPr/>
        </p:nvSpPr>
        <p:spPr>
          <a:xfrm>
            <a:off x="7574372" y="3307269"/>
            <a:ext cx="564534" cy="230832"/>
          </a:xfrm>
          <a:prstGeom prst="rect">
            <a:avLst/>
          </a:prstGeom>
          <a:noFill/>
        </p:spPr>
        <p:txBody>
          <a:bodyPr wrap="square" rtlCol="0">
            <a:spAutoFit/>
          </a:bodyPr>
          <a:lstStyle/>
          <a:p>
            <a:r>
              <a:rPr lang="it-IT" sz="900" dirty="0" smtClean="0"/>
              <a:t>Twist.h</a:t>
            </a:r>
            <a:endParaRPr lang="it-IT" sz="900" dirty="0"/>
          </a:p>
        </p:txBody>
      </p:sp>
      <p:cxnSp>
        <p:nvCxnSpPr>
          <p:cNvPr id="13" name="Straight Arrow Connector 12"/>
          <p:cNvCxnSpPr/>
          <p:nvPr/>
        </p:nvCxnSpPr>
        <p:spPr>
          <a:xfrm>
            <a:off x="6392863" y="3665381"/>
            <a:ext cx="780277"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75985" y="2504420"/>
            <a:ext cx="6696213" cy="2585323"/>
          </a:xfrm>
          <a:prstGeom prst="rect">
            <a:avLst/>
          </a:prstGeom>
        </p:spPr>
        <p:txBody>
          <a:bodyPr wrap="square">
            <a:spAutoFit/>
          </a:bodyPr>
          <a:lstStyle/>
          <a:p>
            <a:r>
              <a:rPr lang="it-IT" sz="900" dirty="0">
                <a:solidFill>
                  <a:srgbClr val="008000"/>
                </a:solidFill>
                <a:latin typeface="Courier New" panose="02070309020205020404" pitchFamily="49" charset="0"/>
                <a:cs typeface="Courier New" panose="02070309020205020404" pitchFamily="49" charset="0"/>
              </a:rPr>
              <a:t>#include </a:t>
            </a:r>
            <a:r>
              <a:rPr lang="it-IT" sz="900" dirty="0">
                <a:latin typeface="Courier New" panose="02070309020205020404" pitchFamily="49" charset="0"/>
                <a:cs typeface="Courier New" panose="02070309020205020404" pitchFamily="49" charset="0"/>
              </a:rPr>
              <a:t>"Pose.h"</a:t>
            </a:r>
          </a:p>
          <a:p>
            <a:r>
              <a:rPr lang="it-IT" sz="900" dirty="0">
                <a:solidFill>
                  <a:srgbClr val="008000"/>
                </a:solidFill>
                <a:latin typeface="Courier New" panose="02070309020205020404" pitchFamily="49" charset="0"/>
                <a:cs typeface="Courier New" panose="02070309020205020404" pitchFamily="49" charset="0"/>
              </a:rPr>
              <a:t>#include </a:t>
            </a:r>
            <a:r>
              <a:rPr lang="it-IT" sz="900" dirty="0">
                <a:latin typeface="Courier New" panose="02070309020205020404" pitchFamily="49" charset="0"/>
                <a:cs typeface="Courier New" panose="02070309020205020404" pitchFamily="49" charset="0"/>
              </a:rPr>
              <a:t>"Twist.h" </a:t>
            </a:r>
          </a:p>
          <a:p>
            <a:r>
              <a:rPr lang="it-IT" sz="900" dirty="0">
                <a:solidFill>
                  <a:srgbClr val="008000"/>
                </a:solidFill>
                <a:latin typeface="Courier New" panose="02070309020205020404" pitchFamily="49" charset="0"/>
                <a:cs typeface="Courier New" panose="02070309020205020404" pitchFamily="49" charset="0"/>
              </a:rPr>
              <a:t>/* create ROS Node /controller */</a:t>
            </a:r>
          </a:p>
          <a:p>
            <a:r>
              <a:rPr lang="it-IT" sz="900" dirty="0">
                <a:latin typeface="Courier New" panose="02070309020205020404" pitchFamily="49" charset="0"/>
                <a:cs typeface="Courier New" panose="02070309020205020404" pitchFamily="49" charset="0"/>
              </a:rPr>
              <a:t>yarp::os::Node node("/controller"); </a:t>
            </a:r>
          </a:p>
          <a:p>
            <a:r>
              <a:rPr lang="it-IT" sz="900" dirty="0">
                <a:solidFill>
                  <a:srgbClr val="008000"/>
                </a:solidFill>
                <a:latin typeface="Courier New" panose="02070309020205020404" pitchFamily="49" charset="0"/>
                <a:cs typeface="Courier New" panose="02070309020205020404" pitchFamily="49" charset="0"/>
              </a:rPr>
              <a:t>/* create a subsriber for Pose.msg */</a:t>
            </a:r>
          </a:p>
          <a:p>
            <a:r>
              <a:rPr lang="it-IT" sz="900" dirty="0">
                <a:latin typeface="Courier New" panose="02070309020205020404" pitchFamily="49" charset="0"/>
                <a:cs typeface="Courier New" panose="02070309020205020404" pitchFamily="49" charset="0"/>
              </a:rPr>
              <a:t>yarp::os::Subscriber&lt;Pose&gt; pose; </a:t>
            </a:r>
          </a:p>
          <a:p>
            <a:r>
              <a:rPr lang="it-IT" sz="900" dirty="0">
                <a:solidFill>
                  <a:srgbClr val="008000"/>
                </a:solidFill>
                <a:latin typeface="Courier New" panose="02070309020205020404" pitchFamily="49" charset="0"/>
                <a:cs typeface="Courier New" panose="02070309020205020404" pitchFamily="49" charset="0"/>
              </a:rPr>
              <a:t>/* subscribe to /turtle1/pose  */</a:t>
            </a:r>
          </a:p>
          <a:p>
            <a:r>
              <a:rPr lang="it-IT" sz="900" dirty="0">
                <a:latin typeface="Courier New" panose="02070309020205020404" pitchFamily="49" charset="0"/>
                <a:cs typeface="Courier New" panose="02070309020205020404" pitchFamily="49" charset="0"/>
              </a:rPr>
              <a:t>pose.topic("/turtle1/pose");    </a:t>
            </a:r>
            <a:endParaRPr lang="it-IT" sz="900" dirty="0">
              <a:solidFill>
                <a:srgbClr val="008000"/>
              </a:solidFill>
              <a:latin typeface="Courier New" panose="02070309020205020404" pitchFamily="49" charset="0"/>
              <a:cs typeface="Courier New" panose="02070309020205020404" pitchFamily="49" charset="0"/>
            </a:endParaRPr>
          </a:p>
          <a:p>
            <a:r>
              <a:rPr lang="it-IT" sz="900" dirty="0">
                <a:solidFill>
                  <a:srgbClr val="008000"/>
                </a:solidFill>
                <a:latin typeface="Courier New" panose="02070309020205020404" pitchFamily="49" charset="0"/>
                <a:cs typeface="Courier New" panose="02070309020205020404" pitchFamily="49" charset="0"/>
              </a:rPr>
              <a:t>/* create a publisher for Twist.msg */</a:t>
            </a:r>
            <a:endParaRPr lang="it-IT" sz="900" dirty="0">
              <a:latin typeface="Courier New" panose="02070309020205020404" pitchFamily="49" charset="0"/>
              <a:cs typeface="Courier New" panose="02070309020205020404" pitchFamily="49" charset="0"/>
            </a:endParaRPr>
          </a:p>
          <a:p>
            <a:r>
              <a:rPr lang="it-IT" sz="900" dirty="0">
                <a:latin typeface="Courier New" panose="02070309020205020404" pitchFamily="49" charset="0"/>
                <a:cs typeface="Courier New" panose="02070309020205020404" pitchFamily="49" charset="0"/>
              </a:rPr>
              <a:t>yarp::os::Publisher&lt;Twist&gt; cmd; </a:t>
            </a:r>
          </a:p>
          <a:p>
            <a:r>
              <a:rPr lang="it-IT" sz="900" dirty="0">
                <a:solidFill>
                  <a:srgbClr val="008000"/>
                </a:solidFill>
                <a:latin typeface="Courier New" panose="02070309020205020404" pitchFamily="49" charset="0"/>
                <a:cs typeface="Courier New" panose="02070309020205020404" pitchFamily="49" charset="0"/>
              </a:rPr>
              <a:t>/* publish to /turtle1/cmd_vel */</a:t>
            </a:r>
          </a:p>
          <a:p>
            <a:r>
              <a:rPr lang="it-IT" sz="900" dirty="0">
                <a:latin typeface="Courier New" panose="02070309020205020404" pitchFamily="49" charset="0"/>
                <a:cs typeface="Courier New" panose="02070309020205020404" pitchFamily="49" charset="0"/>
              </a:rPr>
              <a:t>cmd.topic("/turtle1/cmd_vel</a:t>
            </a:r>
            <a:r>
              <a:rPr lang="it-IT" sz="900" dirty="0" smtClean="0">
                <a:latin typeface="Courier New" panose="02070309020205020404" pitchFamily="49" charset="0"/>
                <a:cs typeface="Courier New" panose="02070309020205020404" pitchFamily="49" charset="0"/>
              </a:rPr>
              <a:t>");</a:t>
            </a:r>
          </a:p>
          <a:p>
            <a:endParaRPr lang="it-IT" sz="900" dirty="0" smtClean="0">
              <a:solidFill>
                <a:srgbClr val="008000"/>
              </a:solidFill>
              <a:latin typeface="Courier New" panose="02070309020205020404" pitchFamily="49" charset="0"/>
              <a:cs typeface="Courier New" panose="02070309020205020404" pitchFamily="49" charset="0"/>
            </a:endParaRPr>
          </a:p>
          <a:p>
            <a:r>
              <a:rPr lang="it-IT" sz="900" dirty="0" smtClean="0">
                <a:solidFill>
                  <a:srgbClr val="008000"/>
                </a:solidFill>
                <a:latin typeface="Courier New" panose="02070309020205020404" pitchFamily="49" charset="0"/>
                <a:cs typeface="Courier New" panose="02070309020205020404" pitchFamily="49" charset="0"/>
              </a:rPr>
              <a:t>/* </a:t>
            </a:r>
            <a:r>
              <a:rPr lang="it-IT" sz="900" dirty="0">
                <a:solidFill>
                  <a:srgbClr val="008000"/>
                </a:solidFill>
                <a:latin typeface="Courier New" panose="02070309020205020404" pitchFamily="49" charset="0"/>
                <a:cs typeface="Courier New" panose="02070309020205020404" pitchFamily="49" charset="0"/>
              </a:rPr>
              <a:t>read a new value from the topic */</a:t>
            </a:r>
          </a:p>
          <a:p>
            <a:r>
              <a:rPr lang="it-IT" sz="900" dirty="0" smtClean="0">
                <a:latin typeface="Courier New" panose="02070309020205020404" pitchFamily="49" charset="0"/>
                <a:cs typeface="Courier New" panose="02070309020205020404" pitchFamily="49" charset="0"/>
              </a:rPr>
              <a:t>pose.read(p</a:t>
            </a:r>
            <a:r>
              <a:rPr lang="it-IT" sz="900" dirty="0">
                <a:latin typeface="Courier New" panose="02070309020205020404" pitchFamily="49" charset="0"/>
                <a:cs typeface="Courier New" panose="02070309020205020404" pitchFamily="49" charset="0"/>
              </a:rPr>
              <a:t>); </a:t>
            </a:r>
          </a:p>
          <a:p>
            <a:r>
              <a:rPr lang="it-IT" sz="900" dirty="0" smtClean="0">
                <a:solidFill>
                  <a:srgbClr val="008000"/>
                </a:solidFill>
                <a:latin typeface="Courier New" panose="02070309020205020404" pitchFamily="49" charset="0"/>
                <a:cs typeface="Courier New" panose="02070309020205020404" pitchFamily="49" charset="0"/>
              </a:rPr>
              <a:t>/* </a:t>
            </a:r>
            <a:r>
              <a:rPr lang="it-IT" sz="900" dirty="0">
                <a:solidFill>
                  <a:srgbClr val="008000"/>
                </a:solidFill>
                <a:latin typeface="Courier New" panose="02070309020205020404" pitchFamily="49" charset="0"/>
                <a:cs typeface="Courier New" panose="02070309020205020404" pitchFamily="49" charset="0"/>
              </a:rPr>
              <a:t>publish the command */</a:t>
            </a:r>
          </a:p>
          <a:p>
            <a:r>
              <a:rPr lang="it-IT" sz="900" dirty="0" smtClean="0">
                <a:latin typeface="Courier New" panose="02070309020205020404" pitchFamily="49" charset="0"/>
                <a:cs typeface="Courier New" panose="02070309020205020404" pitchFamily="49" charset="0"/>
              </a:rPr>
              <a:t>cmd.write(t</a:t>
            </a:r>
            <a:r>
              <a:rPr lang="it-IT" sz="900" dirty="0">
                <a:latin typeface="Courier New" panose="02070309020205020404" pitchFamily="49" charset="0"/>
                <a:cs typeface="Courier New" panose="02070309020205020404" pitchFamily="49" charset="0"/>
              </a:rPr>
              <a:t>);</a:t>
            </a:r>
          </a:p>
          <a:p>
            <a:endParaRPr lang="it-IT" sz="900" dirty="0">
              <a:solidFill>
                <a:srgbClr val="008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4744639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85840" y="389064"/>
            <a:ext cx="8766856" cy="4639258"/>
            <a:chOff x="494360" y="51180"/>
            <a:chExt cx="10191276" cy="5393036"/>
          </a:xfrm>
        </p:grpSpPr>
        <p:sp>
          <p:nvSpPr>
            <p:cNvPr id="6" name="TextBox 5"/>
            <p:cNvSpPr txBox="1"/>
            <p:nvPr/>
          </p:nvSpPr>
          <p:spPr>
            <a:xfrm>
              <a:off x="5789536" y="392255"/>
              <a:ext cx="4088795" cy="393562"/>
            </a:xfrm>
            <a:prstGeom prst="rect">
              <a:avLst/>
            </a:prstGeom>
            <a:noFill/>
          </p:spPr>
          <p:txBody>
            <a:bodyPr wrap="none" rtlCol="0">
              <a:spAutoFit/>
            </a:bodyPr>
            <a:lstStyle/>
            <a:p>
              <a:r>
                <a:rPr lang="it-IT" sz="1600" dirty="0"/>
                <a:t>yarpidl_rosmsg –name  /typ@yarpidl</a:t>
              </a:r>
            </a:p>
          </p:txBody>
        </p:sp>
        <p:sp>
          <p:nvSpPr>
            <p:cNvPr id="7" name="TextBox 6"/>
            <p:cNvSpPr txBox="1"/>
            <p:nvPr/>
          </p:nvSpPr>
          <p:spPr>
            <a:xfrm>
              <a:off x="607012" y="3333293"/>
              <a:ext cx="4050889" cy="2110923"/>
            </a:xfrm>
            <a:prstGeom prst="rect">
              <a:avLst/>
            </a:prstGeom>
            <a:noFill/>
          </p:spPr>
          <p:txBody>
            <a:bodyPr wrap="square" rtlCol="0">
              <a:spAutoFit/>
            </a:bodyPr>
            <a:lstStyle/>
            <a:p>
              <a:r>
                <a:rPr lang="it-IT" sz="1600" dirty="0"/>
                <a:t>C:\yarp read /turtle1/pose@/reader</a:t>
              </a:r>
            </a:p>
            <a:p>
              <a:r>
                <a:rPr lang="it-IT" sz="1600" dirty="0"/>
                <a:t>yarp: Receiving input from /turtlesim to </a:t>
              </a:r>
            </a:p>
            <a:p>
              <a:r>
                <a:rPr lang="it-IT" sz="1600" dirty="0"/>
                <a:t>/turtle1/pose-@/reader</a:t>
              </a:r>
            </a:p>
            <a:p>
              <a:r>
                <a:rPr lang="it-IT" sz="1600" dirty="0"/>
                <a:t>5.544445 5.544445 0.0 0.0 0.0</a:t>
              </a:r>
            </a:p>
            <a:p>
              <a:r>
                <a:rPr lang="it-IT" sz="1600" dirty="0"/>
                <a:t>5.544445 5.544445 0.0 0.0 0.0</a:t>
              </a:r>
            </a:p>
            <a:p>
              <a:r>
                <a:rPr lang="it-IT" sz="1600" dirty="0"/>
                <a:t>...</a:t>
              </a:r>
            </a:p>
          </p:txBody>
        </p:sp>
        <p:grpSp>
          <p:nvGrpSpPr>
            <p:cNvPr id="8" name="Group 7"/>
            <p:cNvGrpSpPr/>
            <p:nvPr/>
          </p:nvGrpSpPr>
          <p:grpSpPr>
            <a:xfrm rot="5400000">
              <a:off x="8796009" y="1046733"/>
              <a:ext cx="481109" cy="145534"/>
              <a:chOff x="4412897" y="1698540"/>
              <a:chExt cx="1241367" cy="77220"/>
            </a:xfrm>
          </p:grpSpPr>
          <p:cxnSp>
            <p:nvCxnSpPr>
              <p:cNvPr id="26" name="Straight Arrow Connector 25"/>
              <p:cNvCxnSpPr/>
              <p:nvPr/>
            </p:nvCxnSpPr>
            <p:spPr>
              <a:xfrm>
                <a:off x="4446148" y="1698540"/>
                <a:ext cx="120811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4412897" y="1775760"/>
                <a:ext cx="124136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9" name="TextBox 8"/>
            <p:cNvSpPr txBox="1"/>
            <p:nvPr/>
          </p:nvSpPr>
          <p:spPr>
            <a:xfrm>
              <a:off x="1540477" y="263684"/>
              <a:ext cx="3082529" cy="1860474"/>
            </a:xfrm>
            <a:prstGeom prst="rect">
              <a:avLst/>
            </a:prstGeom>
            <a:noFill/>
          </p:spPr>
          <p:txBody>
            <a:bodyPr wrap="none" rtlCol="0">
              <a:spAutoFit/>
            </a:bodyPr>
            <a:lstStyle/>
            <a:p>
              <a:r>
                <a:rPr lang="it-IT" sz="1400" dirty="0"/>
                <a:t>[type] BEGIN turtlesim/Pose</a:t>
              </a:r>
            </a:p>
            <a:p>
              <a:r>
                <a:rPr lang="it-IT" sz="1400" dirty="0"/>
                <a:t>[type]   float32 x</a:t>
              </a:r>
            </a:p>
            <a:p>
              <a:r>
                <a:rPr lang="it-IT" sz="1400" dirty="0"/>
                <a:t>[type]   float32 y</a:t>
              </a:r>
            </a:p>
            <a:p>
              <a:r>
                <a:rPr lang="it-IT" sz="1400" dirty="0"/>
                <a:t>[type]   float32 theta</a:t>
              </a:r>
            </a:p>
            <a:p>
              <a:r>
                <a:rPr lang="it-IT" sz="1400" dirty="0"/>
                <a:t>[type]   float32 linear_velocity</a:t>
              </a:r>
            </a:p>
            <a:p>
              <a:r>
                <a:rPr lang="it-IT" sz="1400" dirty="0"/>
                <a:t>[type]   float32 angular_velocity</a:t>
              </a:r>
            </a:p>
            <a:p>
              <a:r>
                <a:rPr lang="it-IT" sz="1400" dirty="0"/>
                <a:t>[type] END turtlesim/Pose</a:t>
              </a:r>
            </a:p>
          </p:txBody>
        </p:sp>
        <p:sp>
          <p:nvSpPr>
            <p:cNvPr id="10" name="Rectangle 9"/>
            <p:cNvSpPr/>
            <p:nvPr/>
          </p:nvSpPr>
          <p:spPr>
            <a:xfrm>
              <a:off x="4246015" y="2435304"/>
              <a:ext cx="1649531" cy="357784"/>
            </a:xfrm>
            <a:prstGeom prst="rect">
              <a:avLst/>
            </a:prstGeom>
          </p:spPr>
          <p:txBody>
            <a:bodyPr wrap="none">
              <a:spAutoFit/>
            </a:bodyPr>
            <a:lstStyle/>
            <a:p>
              <a:r>
                <a:rPr lang="it-IT" sz="1400" dirty="0"/>
                <a:t>turtlesim/Pose?</a:t>
              </a:r>
            </a:p>
          </p:txBody>
        </p:sp>
        <p:grpSp>
          <p:nvGrpSpPr>
            <p:cNvPr id="11" name="Group 10"/>
            <p:cNvGrpSpPr/>
            <p:nvPr/>
          </p:nvGrpSpPr>
          <p:grpSpPr>
            <a:xfrm>
              <a:off x="8498879" y="1143937"/>
              <a:ext cx="1079313" cy="1099391"/>
              <a:chOff x="8145557" y="906193"/>
              <a:chExt cx="1098175" cy="1118604"/>
            </a:xfrm>
          </p:grpSpPr>
          <p:sp>
            <p:nvSpPr>
              <p:cNvPr id="24" name="Flowchart: Magnetic Disk 23"/>
              <p:cNvSpPr/>
              <p:nvPr/>
            </p:nvSpPr>
            <p:spPr>
              <a:xfrm>
                <a:off x="8145557" y="906193"/>
                <a:ext cx="1081549" cy="1118604"/>
              </a:xfrm>
              <a:prstGeom prst="flowChartMagneticDisk">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600"/>
              </a:p>
            </p:txBody>
          </p:sp>
          <p:sp>
            <p:nvSpPr>
              <p:cNvPr id="25" name="TextBox 24"/>
              <p:cNvSpPr txBox="1"/>
              <p:nvPr/>
            </p:nvSpPr>
            <p:spPr>
              <a:xfrm>
                <a:off x="8145557" y="1280829"/>
                <a:ext cx="1098175" cy="327633"/>
              </a:xfrm>
              <a:prstGeom prst="rect">
                <a:avLst/>
              </a:prstGeom>
              <a:noFill/>
            </p:spPr>
            <p:txBody>
              <a:bodyPr wrap="none" rtlCol="0">
                <a:spAutoFit/>
              </a:bodyPr>
              <a:lstStyle/>
              <a:p>
                <a:r>
                  <a:rPr lang="it-IT" sz="1200" dirty="0"/>
                  <a:t>ROS types</a:t>
                </a:r>
              </a:p>
            </p:txBody>
          </p:sp>
        </p:grpSp>
        <p:sp>
          <p:nvSpPr>
            <p:cNvPr id="12" name="TextBox 11"/>
            <p:cNvSpPr txBox="1"/>
            <p:nvPr/>
          </p:nvSpPr>
          <p:spPr>
            <a:xfrm>
              <a:off x="6476466" y="3263431"/>
              <a:ext cx="4209170" cy="1252242"/>
            </a:xfrm>
            <a:prstGeom prst="rect">
              <a:avLst/>
            </a:prstGeom>
            <a:noFill/>
          </p:spPr>
          <p:txBody>
            <a:bodyPr wrap="square" rtlCol="0">
              <a:spAutoFit/>
            </a:bodyPr>
            <a:lstStyle/>
            <a:p>
              <a:r>
                <a:rPr lang="it-IT" sz="1600" dirty="0"/>
                <a:t>$ rosrun turtlesim turtlesim_node </a:t>
              </a:r>
            </a:p>
            <a:p>
              <a:r>
                <a:rPr lang="it-IT" sz="1600" dirty="0"/>
                <a:t>[ INFO] [1444722896.501281004]: Starting turtlesim with node name /turtlesim</a:t>
              </a:r>
            </a:p>
          </p:txBody>
        </p:sp>
        <p:cxnSp>
          <p:nvCxnSpPr>
            <p:cNvPr id="13" name="Straight Arrow Connector 12"/>
            <p:cNvCxnSpPr/>
            <p:nvPr/>
          </p:nvCxnSpPr>
          <p:spPr>
            <a:xfrm flipH="1">
              <a:off x="4656589" y="4186760"/>
              <a:ext cx="150896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617504" y="3526841"/>
              <a:ext cx="1741030" cy="608232"/>
            </a:xfrm>
            <a:prstGeom prst="rect">
              <a:avLst/>
            </a:prstGeom>
          </p:spPr>
          <p:txBody>
            <a:bodyPr wrap="square">
              <a:spAutoFit/>
            </a:bodyPr>
            <a:lstStyle/>
            <a:p>
              <a:r>
                <a:rPr lang="it-IT" sz="1400" dirty="0"/>
                <a:t>turtlesim/Pose</a:t>
              </a:r>
            </a:p>
            <a:p>
              <a:r>
                <a:rPr lang="it-IT" sz="1400" dirty="0"/>
                <a:t>[Data]</a:t>
              </a:r>
            </a:p>
          </p:txBody>
        </p:sp>
        <p:sp>
          <p:nvSpPr>
            <p:cNvPr id="15" name="TextBox 14"/>
            <p:cNvSpPr txBox="1"/>
            <p:nvPr/>
          </p:nvSpPr>
          <p:spPr>
            <a:xfrm>
              <a:off x="582397" y="2894098"/>
              <a:ext cx="1806359" cy="393562"/>
            </a:xfrm>
            <a:prstGeom prst="rect">
              <a:avLst/>
            </a:prstGeom>
            <a:noFill/>
          </p:spPr>
          <p:txBody>
            <a:bodyPr wrap="none" rtlCol="0">
              <a:spAutoFit/>
            </a:bodyPr>
            <a:lstStyle/>
            <a:p>
              <a:r>
                <a:rPr lang="it-IT" sz="1600" dirty="0"/>
                <a:t>YARP machine</a:t>
              </a:r>
            </a:p>
          </p:txBody>
        </p:sp>
        <p:sp>
          <p:nvSpPr>
            <p:cNvPr id="16" name="TextBox 15"/>
            <p:cNvSpPr txBox="1"/>
            <p:nvPr/>
          </p:nvSpPr>
          <p:spPr>
            <a:xfrm>
              <a:off x="6476468" y="2893062"/>
              <a:ext cx="1697980" cy="393562"/>
            </a:xfrm>
            <a:prstGeom prst="rect">
              <a:avLst/>
            </a:prstGeom>
            <a:noFill/>
          </p:spPr>
          <p:txBody>
            <a:bodyPr wrap="none" rtlCol="0">
              <a:spAutoFit/>
            </a:bodyPr>
            <a:lstStyle/>
            <a:p>
              <a:r>
                <a:rPr lang="it-IT" sz="1600" dirty="0"/>
                <a:t>ROS machine</a:t>
              </a:r>
            </a:p>
          </p:txBody>
        </p:sp>
        <p:sp>
          <p:nvSpPr>
            <p:cNvPr id="17" name="TextBox 16"/>
            <p:cNvSpPr txBox="1"/>
            <p:nvPr/>
          </p:nvSpPr>
          <p:spPr>
            <a:xfrm>
              <a:off x="5783051" y="51180"/>
              <a:ext cx="2462296" cy="393562"/>
            </a:xfrm>
            <a:prstGeom prst="rect">
              <a:avLst/>
            </a:prstGeom>
            <a:noFill/>
          </p:spPr>
          <p:txBody>
            <a:bodyPr wrap="none" rtlCol="0">
              <a:spAutoFit/>
            </a:bodyPr>
            <a:lstStyle/>
            <a:p>
              <a:r>
                <a:rPr lang="it-IT" sz="1600" dirty="0"/>
                <a:t>ROS+YARP machine</a:t>
              </a:r>
            </a:p>
          </p:txBody>
        </p:sp>
        <p:grpSp>
          <p:nvGrpSpPr>
            <p:cNvPr id="18" name="Group 17"/>
            <p:cNvGrpSpPr/>
            <p:nvPr/>
          </p:nvGrpSpPr>
          <p:grpSpPr>
            <a:xfrm>
              <a:off x="4027735" y="784455"/>
              <a:ext cx="1678258" cy="1764921"/>
              <a:chOff x="4203573" y="784453"/>
              <a:chExt cx="1502420" cy="1580003"/>
            </a:xfrm>
          </p:grpSpPr>
          <p:cxnSp>
            <p:nvCxnSpPr>
              <p:cNvPr id="22" name="Straight Arrow Connector 21"/>
              <p:cNvCxnSpPr/>
              <p:nvPr/>
            </p:nvCxnSpPr>
            <p:spPr>
              <a:xfrm flipH="1">
                <a:off x="4203573" y="784453"/>
                <a:ext cx="1301794" cy="149541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4404199" y="869045"/>
                <a:ext cx="1301794" cy="149541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19" name="Rounded Rectangle 18"/>
            <p:cNvSpPr/>
            <p:nvPr/>
          </p:nvSpPr>
          <p:spPr>
            <a:xfrm>
              <a:off x="5813685" y="51180"/>
              <a:ext cx="3959580" cy="2498194"/>
            </a:xfrm>
            <a:prstGeom prst="roundRect">
              <a:avLst>
                <a:gd name="adj" fmla="val 6639"/>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600"/>
            </a:p>
          </p:txBody>
        </p:sp>
        <p:sp>
          <p:nvSpPr>
            <p:cNvPr id="20" name="Rounded Rectangle 19"/>
            <p:cNvSpPr/>
            <p:nvPr/>
          </p:nvSpPr>
          <p:spPr>
            <a:xfrm>
              <a:off x="6409448" y="2816655"/>
              <a:ext cx="4276188" cy="2549374"/>
            </a:xfrm>
            <a:prstGeom prst="roundRect">
              <a:avLst>
                <a:gd name="adj" fmla="val 6639"/>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600"/>
            </a:p>
          </p:txBody>
        </p:sp>
        <p:sp>
          <p:nvSpPr>
            <p:cNvPr id="21" name="Rounded Rectangle 20"/>
            <p:cNvSpPr/>
            <p:nvPr/>
          </p:nvSpPr>
          <p:spPr>
            <a:xfrm>
              <a:off x="494360" y="2816655"/>
              <a:ext cx="4072230" cy="2549374"/>
            </a:xfrm>
            <a:prstGeom prst="roundRect">
              <a:avLst>
                <a:gd name="adj" fmla="val 6639"/>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600"/>
            </a:p>
          </p:txBody>
        </p:sp>
      </p:grpSp>
    </p:spTree>
    <p:extLst>
      <p:ext uri="{BB962C8B-B14F-4D97-AF65-F5344CB8AC3E}">
        <p14:creationId xmlns:p14="http://schemas.microsoft.com/office/powerpoint/2010/main" val="315680541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64820" y="190500"/>
            <a:ext cx="5181641" cy="3111060"/>
            <a:chOff x="533400" y="1295400"/>
            <a:chExt cx="8376408" cy="5029200"/>
          </a:xfrm>
        </p:grpSpPr>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803501" y="2971800"/>
              <a:ext cx="850837" cy="1209878"/>
            </a:xfrm>
            <a:prstGeom prst="rect">
              <a:avLst/>
            </a:prstGeom>
          </p:spPr>
        </p:pic>
        <p:sp>
          <p:nvSpPr>
            <p:cNvPr id="4" name="CustomShape 3"/>
            <p:cNvSpPr/>
            <p:nvPr/>
          </p:nvSpPr>
          <p:spPr>
            <a:xfrm>
              <a:off x="2745240" y="2349004"/>
              <a:ext cx="2055360" cy="715036"/>
            </a:xfrm>
            <a:prstGeom prst="rect">
              <a:avLst/>
            </a:prstGeom>
            <a:noFill/>
            <a:ln>
              <a:solidFill>
                <a:srgbClr val="000000"/>
              </a:solidFill>
            </a:ln>
          </p:spPr>
          <p:txBody>
            <a:bodyPr lIns="90000" tIns="45000" rIns="90000" bIns="45000"/>
            <a:lstStyle/>
            <a:p>
              <a:pPr algn="ctr">
                <a:lnSpc>
                  <a:spcPct val="100000"/>
                </a:lnSpc>
              </a:pPr>
              <a:r>
                <a:rPr lang="en-US" sz="1050" dirty="0" smtClean="0">
                  <a:solidFill>
                    <a:srgbClr val="000000"/>
                  </a:solidFill>
                  <a:latin typeface="Calibri"/>
                </a:rPr>
                <a:t>    Whole-Body                                                                Modules</a:t>
              </a:r>
              <a:endParaRPr sz="1050" dirty="0"/>
            </a:p>
          </p:txBody>
        </p:sp>
        <p:sp>
          <p:nvSpPr>
            <p:cNvPr id="5" name="CustomShape 4"/>
            <p:cNvSpPr/>
            <p:nvPr/>
          </p:nvSpPr>
          <p:spPr>
            <a:xfrm>
              <a:off x="7228920" y="2286000"/>
              <a:ext cx="1610280" cy="364680"/>
            </a:xfrm>
            <a:prstGeom prst="rect">
              <a:avLst/>
            </a:prstGeom>
            <a:noFill/>
            <a:ln>
              <a:solidFill>
                <a:srgbClr val="000000"/>
              </a:solidFill>
            </a:ln>
          </p:spPr>
          <p:txBody>
            <a:bodyPr lIns="90000" tIns="45000" rIns="90000" bIns="45000"/>
            <a:lstStyle/>
            <a:p>
              <a:pPr algn="ctr">
                <a:lnSpc>
                  <a:spcPct val="100000"/>
                </a:lnSpc>
              </a:pPr>
              <a:r>
                <a:rPr lang="en-US" sz="1050" dirty="0" err="1" smtClean="0">
                  <a:solidFill>
                    <a:srgbClr val="000000"/>
                  </a:solidFill>
                  <a:latin typeface="Calibri"/>
                </a:rPr>
                <a:t>RobotInterface</a:t>
              </a:r>
              <a:endParaRPr sz="1050" dirty="0"/>
            </a:p>
          </p:txBody>
        </p:sp>
        <p:sp>
          <p:nvSpPr>
            <p:cNvPr id="6" name="CustomShape 5"/>
            <p:cNvSpPr/>
            <p:nvPr/>
          </p:nvSpPr>
          <p:spPr>
            <a:xfrm>
              <a:off x="2743200" y="3276600"/>
              <a:ext cx="2057400" cy="764585"/>
            </a:xfrm>
            <a:prstGeom prst="rect">
              <a:avLst/>
            </a:prstGeom>
            <a:noFill/>
            <a:ln>
              <a:solidFill>
                <a:srgbClr val="000000"/>
              </a:solidFill>
            </a:ln>
          </p:spPr>
          <p:txBody>
            <a:bodyPr lIns="90000" tIns="45000" rIns="90000" bIns="45000"/>
            <a:lstStyle/>
            <a:p>
              <a:pPr algn="ctr">
                <a:lnSpc>
                  <a:spcPct val="100000"/>
                </a:lnSpc>
              </a:pPr>
              <a:r>
                <a:rPr lang="en-US" sz="1050" dirty="0" smtClean="0">
                  <a:solidFill>
                    <a:srgbClr val="000000"/>
                  </a:solidFill>
                  <a:latin typeface="Calibri"/>
                </a:rPr>
                <a:t>Locomotion</a:t>
              </a:r>
            </a:p>
            <a:p>
              <a:pPr algn="ctr">
                <a:lnSpc>
                  <a:spcPct val="100000"/>
                </a:lnSpc>
              </a:pPr>
              <a:r>
                <a:rPr lang="en-US" sz="1050" dirty="0" smtClean="0">
                  <a:solidFill>
                    <a:srgbClr val="000000"/>
                  </a:solidFill>
                  <a:latin typeface="Calibri"/>
                </a:rPr>
                <a:t>Module</a:t>
              </a:r>
              <a:endParaRPr sz="1050" dirty="0"/>
            </a:p>
          </p:txBody>
        </p:sp>
        <p:sp>
          <p:nvSpPr>
            <p:cNvPr id="7" name="CustomShape 6"/>
            <p:cNvSpPr/>
            <p:nvPr/>
          </p:nvSpPr>
          <p:spPr>
            <a:xfrm>
              <a:off x="2745240" y="1295400"/>
              <a:ext cx="2055360" cy="807750"/>
            </a:xfrm>
            <a:prstGeom prst="rect">
              <a:avLst/>
            </a:prstGeom>
            <a:noFill/>
            <a:ln>
              <a:solidFill>
                <a:srgbClr val="000000"/>
              </a:solidFill>
            </a:ln>
          </p:spPr>
          <p:txBody>
            <a:bodyPr lIns="90000" tIns="45000" rIns="90000" bIns="45000"/>
            <a:lstStyle/>
            <a:p>
              <a:pPr algn="ctr">
                <a:lnSpc>
                  <a:spcPct val="100000"/>
                </a:lnSpc>
              </a:pPr>
              <a:r>
                <a:rPr lang="en-US" sz="1050" dirty="0" smtClean="0">
                  <a:solidFill>
                    <a:srgbClr val="000000"/>
                  </a:solidFill>
                  <a:latin typeface="Calibri"/>
                </a:rPr>
                <a:t>Manipulation</a:t>
              </a:r>
            </a:p>
            <a:p>
              <a:pPr algn="ctr">
                <a:lnSpc>
                  <a:spcPct val="100000"/>
                </a:lnSpc>
              </a:pPr>
              <a:r>
                <a:rPr lang="en-US" sz="1050" dirty="0" smtClean="0">
                  <a:solidFill>
                    <a:srgbClr val="000000"/>
                  </a:solidFill>
                  <a:latin typeface="Calibri"/>
                </a:rPr>
                <a:t>Modules</a:t>
              </a:r>
              <a:endParaRPr sz="1050" dirty="0"/>
            </a:p>
          </p:txBody>
        </p:sp>
        <p:sp>
          <p:nvSpPr>
            <p:cNvPr id="8" name="CustomShape 7"/>
            <p:cNvSpPr/>
            <p:nvPr/>
          </p:nvSpPr>
          <p:spPr>
            <a:xfrm>
              <a:off x="7241280" y="5045520"/>
              <a:ext cx="1610280" cy="364680"/>
            </a:xfrm>
            <a:prstGeom prst="rect">
              <a:avLst/>
            </a:prstGeom>
            <a:noFill/>
            <a:ln>
              <a:solidFill>
                <a:srgbClr val="000000"/>
              </a:solidFill>
            </a:ln>
          </p:spPr>
          <p:txBody>
            <a:bodyPr lIns="90000" tIns="45000" rIns="90000" bIns="45000"/>
            <a:lstStyle/>
            <a:p>
              <a:pPr algn="ctr">
                <a:lnSpc>
                  <a:spcPct val="100000"/>
                </a:lnSpc>
              </a:pPr>
              <a:r>
                <a:rPr lang="en-US" sz="1050">
                  <a:solidFill>
                    <a:srgbClr val="000000"/>
                  </a:solidFill>
                  <a:latin typeface="Calibri"/>
                </a:rPr>
                <a:t>Perception</a:t>
              </a:r>
              <a:endParaRPr sz="1050"/>
            </a:p>
          </p:txBody>
        </p:sp>
        <p:sp>
          <p:nvSpPr>
            <p:cNvPr id="9" name="CustomShape 8"/>
            <p:cNvSpPr/>
            <p:nvPr/>
          </p:nvSpPr>
          <p:spPr>
            <a:xfrm>
              <a:off x="533400" y="2388240"/>
              <a:ext cx="1610280" cy="639000"/>
            </a:xfrm>
            <a:prstGeom prst="rect">
              <a:avLst/>
            </a:prstGeom>
            <a:noFill/>
            <a:ln>
              <a:solidFill>
                <a:srgbClr val="000000"/>
              </a:solidFill>
            </a:ln>
          </p:spPr>
          <p:txBody>
            <a:bodyPr lIns="90000" tIns="45000" rIns="90000" bIns="45000"/>
            <a:lstStyle/>
            <a:p>
              <a:pPr algn="ctr">
                <a:lnSpc>
                  <a:spcPct val="100000"/>
                </a:lnSpc>
              </a:pPr>
              <a:r>
                <a:rPr lang="en-US" sz="1050" dirty="0" smtClean="0">
                  <a:solidFill>
                    <a:srgbClr val="000000"/>
                  </a:solidFill>
                  <a:latin typeface="Calibri"/>
                </a:rPr>
                <a:t>Pilot</a:t>
              </a:r>
            </a:p>
            <a:p>
              <a:pPr algn="ctr">
                <a:lnSpc>
                  <a:spcPct val="100000"/>
                </a:lnSpc>
              </a:pPr>
              <a:r>
                <a:rPr lang="en-US" sz="1050" dirty="0" smtClean="0">
                  <a:solidFill>
                    <a:srgbClr val="000000"/>
                  </a:solidFill>
                  <a:latin typeface="Calibri"/>
                </a:rPr>
                <a:t> </a:t>
              </a:r>
              <a:r>
                <a:rPr lang="en-US" sz="1050" dirty="0">
                  <a:solidFill>
                    <a:srgbClr val="000000"/>
                  </a:solidFill>
                  <a:latin typeface="Calibri"/>
                </a:rPr>
                <a:t>Interface</a:t>
              </a:r>
              <a:endParaRPr sz="1050" dirty="0"/>
            </a:p>
          </p:txBody>
        </p:sp>
        <p:sp>
          <p:nvSpPr>
            <p:cNvPr id="10" name="CustomShape 18"/>
            <p:cNvSpPr/>
            <p:nvPr/>
          </p:nvSpPr>
          <p:spPr>
            <a:xfrm>
              <a:off x="533400" y="3962400"/>
              <a:ext cx="1610280" cy="888120"/>
            </a:xfrm>
            <a:prstGeom prst="rect">
              <a:avLst/>
            </a:prstGeom>
            <a:solidFill>
              <a:srgbClr val="FFFFFF"/>
            </a:solidFill>
            <a:ln>
              <a:solidFill>
                <a:srgbClr val="000000"/>
              </a:solidFill>
            </a:ln>
          </p:spPr>
          <p:txBody>
            <a:bodyPr lIns="77400" tIns="32400" rIns="77400" bIns="32400"/>
            <a:lstStyle/>
            <a:p>
              <a:pPr algn="ctr">
                <a:lnSpc>
                  <a:spcPct val="100000"/>
                </a:lnSpc>
              </a:pPr>
              <a:r>
                <a:rPr lang="en-US" sz="1050">
                  <a:solidFill>
                    <a:srgbClr val="000000"/>
                  </a:solidFill>
                  <a:latin typeface="Calibri"/>
                </a:rPr>
                <a:t>Footstep &amp;</a:t>
              </a:r>
              <a:endParaRPr sz="1050"/>
            </a:p>
            <a:p>
              <a:pPr algn="ctr">
                <a:lnSpc>
                  <a:spcPct val="100000"/>
                </a:lnSpc>
              </a:pPr>
              <a:r>
                <a:rPr lang="en-US" sz="1050">
                  <a:solidFill>
                    <a:srgbClr val="000000"/>
                  </a:solidFill>
                  <a:latin typeface="Calibri"/>
                </a:rPr>
                <a:t>Trajectory Planners</a:t>
              </a:r>
              <a:endParaRPr sz="1050"/>
            </a:p>
          </p:txBody>
        </p:sp>
        <p:sp>
          <p:nvSpPr>
            <p:cNvPr id="11" name="CustomShape 22"/>
            <p:cNvSpPr/>
            <p:nvPr/>
          </p:nvSpPr>
          <p:spPr>
            <a:xfrm>
              <a:off x="7983048" y="4143820"/>
              <a:ext cx="926760" cy="364680"/>
            </a:xfrm>
            <a:prstGeom prst="rect">
              <a:avLst/>
            </a:prstGeom>
            <a:noFill/>
            <a:ln>
              <a:noFill/>
            </a:ln>
          </p:spPr>
          <p:txBody>
            <a:bodyPr lIns="90000" tIns="45000" rIns="90000" bIns="45000"/>
            <a:lstStyle/>
            <a:p>
              <a:pPr algn="ctr">
                <a:lnSpc>
                  <a:spcPct val="100000"/>
                </a:lnSpc>
              </a:pPr>
              <a:r>
                <a:rPr lang="en-US" sz="1050" dirty="0" err="1">
                  <a:solidFill>
                    <a:srgbClr val="000000"/>
                  </a:solidFill>
                  <a:latin typeface="Calibri"/>
                </a:rPr>
                <a:t>Coman</a:t>
              </a:r>
              <a:endParaRPr sz="1050" dirty="0"/>
            </a:p>
          </p:txBody>
        </p:sp>
        <p:sp>
          <p:nvSpPr>
            <p:cNvPr id="12" name="CustomShape 24"/>
            <p:cNvSpPr/>
            <p:nvPr/>
          </p:nvSpPr>
          <p:spPr>
            <a:xfrm>
              <a:off x="6678990" y="4143820"/>
              <a:ext cx="1099860" cy="364680"/>
            </a:xfrm>
            <a:prstGeom prst="rect">
              <a:avLst/>
            </a:prstGeom>
            <a:noFill/>
            <a:ln>
              <a:noFill/>
            </a:ln>
          </p:spPr>
          <p:txBody>
            <a:bodyPr lIns="90000" tIns="45000" rIns="90000" bIns="45000"/>
            <a:lstStyle/>
            <a:p>
              <a:pPr algn="ctr">
                <a:lnSpc>
                  <a:spcPct val="100000"/>
                </a:lnSpc>
              </a:pPr>
              <a:r>
                <a:rPr lang="en-US" sz="1050" dirty="0">
                  <a:solidFill>
                    <a:srgbClr val="000000"/>
                  </a:solidFill>
                  <a:latin typeface="Calibri"/>
                </a:rPr>
                <a:t>Walkman</a:t>
              </a:r>
              <a:endParaRPr sz="1050" dirty="0"/>
            </a:p>
          </p:txBody>
        </p:sp>
        <p:cxnSp>
          <p:nvCxnSpPr>
            <p:cNvPr id="13" name="Straight Arrow Connector 12"/>
            <p:cNvCxnSpPr>
              <a:stCxn id="12" idx="2"/>
              <a:endCxn id="8" idx="0"/>
            </p:cNvCxnSpPr>
            <p:nvPr/>
          </p:nvCxnSpPr>
          <p:spPr>
            <a:xfrm>
              <a:off x="7228920" y="4508500"/>
              <a:ext cx="817500" cy="5370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34" idx="2"/>
              <a:endCxn id="10" idx="2"/>
            </p:cNvCxnSpPr>
            <p:nvPr/>
          </p:nvCxnSpPr>
          <p:spPr>
            <a:xfrm rot="10800000">
              <a:off x="1338540" y="4850520"/>
              <a:ext cx="4154068" cy="36918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34" idx="2"/>
              <a:endCxn id="9" idx="1"/>
            </p:cNvCxnSpPr>
            <p:nvPr/>
          </p:nvCxnSpPr>
          <p:spPr>
            <a:xfrm rot="10800000">
              <a:off x="533400" y="2707740"/>
              <a:ext cx="4959208" cy="2511960"/>
            </a:xfrm>
            <a:prstGeom prst="bentConnector3">
              <a:avLst>
                <a:gd name="adj1" fmla="val 10461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9" idx="2"/>
              <a:endCxn id="10" idx="0"/>
            </p:cNvCxnSpPr>
            <p:nvPr/>
          </p:nvCxnSpPr>
          <p:spPr>
            <a:xfrm>
              <a:off x="1338540" y="3027240"/>
              <a:ext cx="0" cy="9351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0" idx="3"/>
              <a:endCxn id="6" idx="2"/>
            </p:cNvCxnSpPr>
            <p:nvPr/>
          </p:nvCxnSpPr>
          <p:spPr>
            <a:xfrm flipV="1">
              <a:off x="2143680" y="4041185"/>
              <a:ext cx="1628220" cy="365275"/>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9" idx="3"/>
              <a:endCxn id="7" idx="1"/>
            </p:cNvCxnSpPr>
            <p:nvPr/>
          </p:nvCxnSpPr>
          <p:spPr>
            <a:xfrm flipV="1">
              <a:off x="2143680" y="1699275"/>
              <a:ext cx="601560" cy="10084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3"/>
              <a:endCxn id="4" idx="1"/>
            </p:cNvCxnSpPr>
            <p:nvPr/>
          </p:nvCxnSpPr>
          <p:spPr>
            <a:xfrm flipV="1">
              <a:off x="2143680" y="2706522"/>
              <a:ext cx="601560" cy="121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3"/>
              <a:endCxn id="6" idx="1"/>
            </p:cNvCxnSpPr>
            <p:nvPr/>
          </p:nvCxnSpPr>
          <p:spPr>
            <a:xfrm>
              <a:off x="2143680" y="2707740"/>
              <a:ext cx="599520" cy="95115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3"/>
              <a:endCxn id="32" idx="2"/>
            </p:cNvCxnSpPr>
            <p:nvPr/>
          </p:nvCxnSpPr>
          <p:spPr>
            <a:xfrm>
              <a:off x="4800600" y="1699275"/>
              <a:ext cx="688904" cy="777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4" idx="3"/>
              <a:endCxn id="32" idx="2"/>
            </p:cNvCxnSpPr>
            <p:nvPr/>
          </p:nvCxnSpPr>
          <p:spPr>
            <a:xfrm flipV="1">
              <a:off x="4800600" y="2476500"/>
              <a:ext cx="688904" cy="2300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6" idx="3"/>
              <a:endCxn id="32" idx="2"/>
            </p:cNvCxnSpPr>
            <p:nvPr/>
          </p:nvCxnSpPr>
          <p:spPr>
            <a:xfrm flipV="1">
              <a:off x="4800600" y="2476500"/>
              <a:ext cx="688904" cy="118239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2"/>
            </p:cNvCxnSpPr>
            <p:nvPr/>
          </p:nvCxnSpPr>
          <p:spPr>
            <a:xfrm>
              <a:off x="8034060" y="2650680"/>
              <a:ext cx="412368" cy="376560"/>
            </a:xfrm>
            <a:prstGeom prst="straightConnector1">
              <a:avLst/>
            </a:prstGeom>
            <a:ln>
              <a:prstDash val="dash"/>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5" idx="2"/>
            </p:cNvCxnSpPr>
            <p:nvPr/>
          </p:nvCxnSpPr>
          <p:spPr>
            <a:xfrm flipH="1">
              <a:off x="7177196" y="2650680"/>
              <a:ext cx="856864" cy="4347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26" name="Immagine 4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93688" y="2388240"/>
              <a:ext cx="339101" cy="339101"/>
            </a:xfrm>
            <a:prstGeom prst="rect">
              <a:avLst/>
            </a:prstGeom>
          </p:spPr>
        </p:pic>
        <p:pic>
          <p:nvPicPr>
            <p:cNvPr id="27" name="Picture 2" descr="http://ilnblogworx.com/wp-content/uploads/sites/8308/2014/08/gears-1969px.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416902" y="3591810"/>
              <a:ext cx="462188" cy="462189"/>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http://ilnblogworx.com/wp-content/uploads/sites/8308/2014/08/gears-1969px.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414612" y="2603500"/>
              <a:ext cx="462188" cy="462189"/>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http://ilnblogworx.com/wp-content/uploads/sites/8308/2014/08/gears-1969px.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419600" y="1651000"/>
              <a:ext cx="462188" cy="462189"/>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p:cNvCxnSpPr>
              <a:stCxn id="11" idx="2"/>
              <a:endCxn id="8" idx="0"/>
            </p:cNvCxnSpPr>
            <p:nvPr/>
          </p:nvCxnSpPr>
          <p:spPr>
            <a:xfrm flipH="1">
              <a:off x="8046420" y="4508500"/>
              <a:ext cx="400008" cy="537020"/>
            </a:xfrm>
            <a:prstGeom prst="straightConnector1">
              <a:avLst/>
            </a:prstGeom>
            <a:ln>
              <a:prstDash val="dash"/>
              <a:tailEnd type="arrow"/>
            </a:ln>
          </p:spPr>
          <p:style>
            <a:lnRef idx="1">
              <a:schemeClr val="accent1"/>
            </a:lnRef>
            <a:fillRef idx="0">
              <a:schemeClr val="accent1"/>
            </a:fillRef>
            <a:effectRef idx="0">
              <a:schemeClr val="accent1"/>
            </a:effectRef>
            <a:fontRef idx="minor">
              <a:schemeClr val="tx1"/>
            </a:fontRef>
          </p:style>
        </p:cxnSp>
        <p:sp>
          <p:nvSpPr>
            <p:cNvPr id="32" name="Cloud 31"/>
            <p:cNvSpPr/>
            <p:nvPr/>
          </p:nvSpPr>
          <p:spPr>
            <a:xfrm>
              <a:off x="5486400" y="1371600"/>
              <a:ext cx="1000680" cy="2209800"/>
            </a:xfrm>
            <a:prstGeom prst="cloud">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cxnSp>
          <p:nvCxnSpPr>
            <p:cNvPr id="33" name="Straight Arrow Connector 32"/>
            <p:cNvCxnSpPr>
              <a:stCxn id="32" idx="0"/>
              <a:endCxn id="5" idx="1"/>
            </p:cNvCxnSpPr>
            <p:nvPr/>
          </p:nvCxnSpPr>
          <p:spPr>
            <a:xfrm flipV="1">
              <a:off x="6486246" y="2468340"/>
              <a:ext cx="742674" cy="81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4" name="Cloud 33"/>
            <p:cNvSpPr/>
            <p:nvPr/>
          </p:nvSpPr>
          <p:spPr>
            <a:xfrm>
              <a:off x="5489504" y="4114800"/>
              <a:ext cx="1000680" cy="2209800"/>
            </a:xfrm>
            <a:prstGeom prst="cloud">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pic>
          <p:nvPicPr>
            <p:cNvPr id="35" name="Picture 6" descr="ROS.org"/>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rot="16200000">
              <a:off x="5250087" y="5001502"/>
              <a:ext cx="1460114" cy="419639"/>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cxnSp>
          <p:nvCxnSpPr>
            <p:cNvPr id="36" name="Straight Arrow Connector 35"/>
            <p:cNvCxnSpPr>
              <a:stCxn id="8" idx="1"/>
              <a:endCxn id="34" idx="0"/>
            </p:cNvCxnSpPr>
            <p:nvPr/>
          </p:nvCxnSpPr>
          <p:spPr>
            <a:xfrm flipH="1" flipV="1">
              <a:off x="6489350" y="5219700"/>
              <a:ext cx="751930" cy="81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701807" y="4572000"/>
              <a:ext cx="507993" cy="253997"/>
            </a:xfrm>
            <a:prstGeom prst="rect">
              <a:avLst/>
            </a:prstGeom>
          </p:spPr>
        </p:pic>
        <p:pic>
          <p:nvPicPr>
            <p:cNvPr id="38" name="Picture 3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2743200" y="1528654"/>
              <a:ext cx="559233" cy="559233"/>
            </a:xfrm>
            <a:prstGeom prst="rect">
              <a:avLst/>
            </a:prstGeom>
          </p:spPr>
        </p:pic>
        <p:pic>
          <p:nvPicPr>
            <p:cNvPr id="39" name="Picture 38"/>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727633" y="3424557"/>
              <a:ext cx="590365" cy="590365"/>
            </a:xfrm>
            <a:prstGeom prst="rect">
              <a:avLst/>
            </a:prstGeom>
          </p:spPr>
        </p:pic>
        <p:pic>
          <p:nvPicPr>
            <p:cNvPr id="40" name="Picture 39"/>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2798786" y="2362046"/>
              <a:ext cx="448057" cy="672086"/>
            </a:xfrm>
            <a:prstGeom prst="rect">
              <a:avLst/>
            </a:prstGeom>
          </p:spPr>
        </p:pic>
        <p:pic>
          <p:nvPicPr>
            <p:cNvPr id="41" name="Picture 40"/>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989228" y="3044053"/>
              <a:ext cx="810264" cy="1137625"/>
            </a:xfrm>
            <a:prstGeom prst="rect">
              <a:avLst/>
            </a:prstGeom>
          </p:spPr>
        </p:pic>
      </p:grpSp>
      <p:pic>
        <p:nvPicPr>
          <p:cNvPr id="42" name="Picture 2" descr="https://pbs.twimg.com/media/CGji5gXWoAArjQA.jpg"/>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6132880" y="273669"/>
            <a:ext cx="2807324" cy="4572651"/>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descr="@robotology"/>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rot="16200000">
            <a:off x="3425697" y="510539"/>
            <a:ext cx="823187" cy="823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700237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68580" y="669020"/>
            <a:ext cx="4311703" cy="2932700"/>
          </a:xfrm>
          <a:prstGeom prst="rect">
            <a:avLst/>
          </a:prstGeom>
        </p:spPr>
      </p:pic>
      <p:pic>
        <p:nvPicPr>
          <p:cNvPr id="5" name="mapping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38742" y="912864"/>
            <a:ext cx="4475388" cy="2517406"/>
          </a:xfrm>
          <a:prstGeom prst="rect">
            <a:avLst/>
          </a:prstGeom>
        </p:spPr>
      </p:pic>
      <p:sp>
        <p:nvSpPr>
          <p:cNvPr id="6" name="TextBox 5"/>
          <p:cNvSpPr txBox="1"/>
          <p:nvPr/>
        </p:nvSpPr>
        <p:spPr>
          <a:xfrm>
            <a:off x="105410" y="4620260"/>
            <a:ext cx="2893741" cy="369332"/>
          </a:xfrm>
          <a:prstGeom prst="rect">
            <a:avLst/>
          </a:prstGeom>
          <a:noFill/>
        </p:spPr>
        <p:txBody>
          <a:bodyPr wrap="none" rtlCol="0">
            <a:spAutoFit/>
          </a:bodyPr>
          <a:lstStyle/>
          <a:p>
            <a:r>
              <a:rPr lang="en-US" i="1" dirty="0" smtClean="0"/>
              <a:t>ROS </a:t>
            </a:r>
            <a:r>
              <a:rPr lang="en-US" i="1" dirty="0" err="1" smtClean="0"/>
              <a:t>gmapping</a:t>
            </a:r>
            <a:r>
              <a:rPr lang="en-US" i="1" dirty="0" smtClean="0"/>
              <a:t>, RVIZ, Gazebo</a:t>
            </a:r>
            <a:endParaRPr lang="en-US" i="1" dirty="0"/>
          </a:p>
        </p:txBody>
      </p:sp>
    </p:spTree>
    <p:extLst>
      <p:ext uri="{BB962C8B-B14F-4D97-AF65-F5344CB8AC3E}">
        <p14:creationId xmlns:p14="http://schemas.microsoft.com/office/powerpoint/2010/main" val="363075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a:t>
            </a:r>
            <a:endParaRPr lang="en-US" dirty="0"/>
          </a:p>
        </p:txBody>
      </p:sp>
      <p:sp>
        <p:nvSpPr>
          <p:cNvPr id="3" name="Content Placeholder 2"/>
          <p:cNvSpPr>
            <a:spLocks noGrp="1"/>
          </p:cNvSpPr>
          <p:nvPr>
            <p:ph idx="1"/>
          </p:nvPr>
        </p:nvSpPr>
        <p:spPr>
          <a:xfrm>
            <a:off x="276225" y="994012"/>
            <a:ext cx="8229600" cy="3448212"/>
          </a:xfrm>
        </p:spPr>
        <p:txBody>
          <a:bodyPr/>
          <a:lstStyle/>
          <a:p>
            <a:r>
              <a:rPr lang="en-US" sz="2400" dirty="0">
                <a:latin typeface="Calibri" panose="020F0502020204030204" pitchFamily="34" charset="0"/>
              </a:rPr>
              <a:t>Major cost in software development is debugging, </a:t>
            </a:r>
            <a:r>
              <a:rPr lang="en-US" sz="2400" dirty="0">
                <a:solidFill>
                  <a:srgbClr val="00B0F0"/>
                </a:solidFill>
                <a:latin typeface="Calibri" panose="020F0502020204030204" pitchFamily="34" charset="0"/>
              </a:rPr>
              <a:t>recycling code </a:t>
            </a:r>
            <a:r>
              <a:rPr lang="en-US" sz="2400" dirty="0">
                <a:latin typeface="Calibri" panose="020F0502020204030204" pitchFamily="34" charset="0"/>
              </a:rPr>
              <a:t>is key</a:t>
            </a:r>
          </a:p>
          <a:p>
            <a:r>
              <a:rPr lang="en-US" sz="2400" dirty="0">
                <a:solidFill>
                  <a:srgbClr val="00B0F0"/>
                </a:solidFill>
                <a:latin typeface="Calibri" panose="020F0502020204030204" pitchFamily="34" charset="0"/>
              </a:rPr>
              <a:t>Component driven </a:t>
            </a:r>
            <a:r>
              <a:rPr lang="en-US" sz="2400" dirty="0">
                <a:latin typeface="Calibri" panose="020F0502020204030204" pitchFamily="34" charset="0"/>
              </a:rPr>
              <a:t>software development</a:t>
            </a:r>
          </a:p>
          <a:p>
            <a:r>
              <a:rPr lang="en-US" sz="2400" dirty="0" smtClean="0">
                <a:latin typeface="Calibri" panose="020F0502020204030204" pitchFamily="34" charset="0"/>
              </a:rPr>
              <a:t>Middleware: factor </a:t>
            </a:r>
            <a:r>
              <a:rPr lang="en-US" sz="2400" dirty="0">
                <a:latin typeface="Calibri" panose="020F0502020204030204" pitchFamily="34" charset="0"/>
              </a:rPr>
              <a:t>out platform specificities</a:t>
            </a:r>
          </a:p>
          <a:p>
            <a:pPr lvl="1"/>
            <a:r>
              <a:rPr lang="en-US" sz="1800" dirty="0">
                <a:latin typeface="Calibri" panose="020F0502020204030204" pitchFamily="34" charset="0"/>
              </a:rPr>
              <a:t>Hardware (</a:t>
            </a:r>
            <a:r>
              <a:rPr lang="en-US" sz="1800" dirty="0">
                <a:solidFill>
                  <a:srgbClr val="00B0F0"/>
                </a:solidFill>
                <a:latin typeface="Calibri" panose="020F0502020204030204" pitchFamily="34" charset="0"/>
              </a:rPr>
              <a:t>robot abstraction layer</a:t>
            </a:r>
            <a:r>
              <a:rPr lang="en-US" sz="1800" dirty="0">
                <a:latin typeface="Calibri" panose="020F0502020204030204" pitchFamily="34" charset="0"/>
              </a:rPr>
              <a:t>)</a:t>
            </a:r>
          </a:p>
          <a:p>
            <a:pPr lvl="1"/>
            <a:r>
              <a:rPr lang="en-US" sz="1800" dirty="0">
                <a:solidFill>
                  <a:srgbClr val="00B0F0"/>
                </a:solidFill>
                <a:latin typeface="Calibri" panose="020F0502020204030204" pitchFamily="34" charset="0"/>
              </a:rPr>
              <a:t>Communication</a:t>
            </a:r>
          </a:p>
          <a:p>
            <a:pPr lvl="1"/>
            <a:r>
              <a:rPr lang="en-US" sz="1800" dirty="0">
                <a:solidFill>
                  <a:srgbClr val="00B0F0"/>
                </a:solidFill>
                <a:latin typeface="Calibri" panose="020F0502020204030204" pitchFamily="34" charset="0"/>
              </a:rPr>
              <a:t>Operating system</a:t>
            </a:r>
          </a:p>
          <a:p>
            <a:pPr lvl="1"/>
            <a:r>
              <a:rPr lang="en-US" sz="1800" dirty="0">
                <a:solidFill>
                  <a:srgbClr val="00B0F0"/>
                </a:solidFill>
                <a:latin typeface="Calibri" panose="020F0502020204030204" pitchFamily="34" charset="0"/>
              </a:rPr>
              <a:t>Parameters</a:t>
            </a:r>
          </a:p>
          <a:p>
            <a:pPr lvl="1"/>
            <a:r>
              <a:rPr lang="en-US" sz="1800" dirty="0">
                <a:solidFill>
                  <a:srgbClr val="00B0F0"/>
                </a:solidFill>
                <a:latin typeface="Calibri" panose="020F0502020204030204" pitchFamily="34" charset="0"/>
              </a:rPr>
              <a:t>Computing infrastructure</a:t>
            </a:r>
          </a:p>
          <a:p>
            <a:pPr marL="514350" indent="-457200"/>
            <a:r>
              <a:rPr lang="en-US" sz="2400" dirty="0">
                <a:latin typeface="Calibri" panose="020F0502020204030204" pitchFamily="34" charset="0"/>
              </a:rPr>
              <a:t>Recently: </a:t>
            </a:r>
            <a:r>
              <a:rPr lang="en-US" sz="2400" dirty="0">
                <a:solidFill>
                  <a:srgbClr val="00B0F0"/>
                </a:solidFill>
                <a:latin typeface="Calibri" panose="020F0502020204030204" pitchFamily="34" charset="0"/>
              </a:rPr>
              <a:t>test driven development</a:t>
            </a:r>
            <a:endParaRPr lang="it-IT" sz="2400" dirty="0">
              <a:solidFill>
                <a:srgbClr val="00B0F0"/>
              </a:solidFill>
              <a:latin typeface="Calibri" panose="020F0502020204030204" pitchFamily="34" charset="0"/>
            </a:endParaRPr>
          </a:p>
          <a:p>
            <a:endParaRPr lang="en-US" sz="2400" dirty="0"/>
          </a:p>
        </p:txBody>
      </p:sp>
    </p:spTree>
    <p:extLst>
      <p:ext uri="{BB962C8B-B14F-4D97-AF65-F5344CB8AC3E}">
        <p14:creationId xmlns:p14="http://schemas.microsoft.com/office/powerpoint/2010/main" val="9997744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96" t="394" b="-1"/>
          <a:stretch/>
        </p:blipFill>
        <p:spPr>
          <a:xfrm>
            <a:off x="1640602" y="1280859"/>
            <a:ext cx="5726000" cy="2710228"/>
          </a:xfrm>
          <a:prstGeom prst="rect">
            <a:avLst/>
          </a:prstGeom>
        </p:spPr>
      </p:pic>
      <p:sp>
        <p:nvSpPr>
          <p:cNvPr id="17" name="Rectangle 16"/>
          <p:cNvSpPr/>
          <p:nvPr/>
        </p:nvSpPr>
        <p:spPr>
          <a:xfrm>
            <a:off x="3643386" y="4835723"/>
            <a:ext cx="5500614" cy="307777"/>
          </a:xfrm>
          <a:prstGeom prst="rect">
            <a:avLst/>
          </a:prstGeom>
        </p:spPr>
        <p:txBody>
          <a:bodyPr wrap="square">
            <a:spAutoFit/>
          </a:bodyPr>
          <a:lstStyle/>
          <a:p>
            <a:r>
              <a:rPr lang="en-US" sz="1400" i="1" dirty="0"/>
              <a:t>Paikan, A</a:t>
            </a:r>
            <a:r>
              <a:rPr lang="en-US" sz="1400" i="1" dirty="0" smtClean="0"/>
              <a:t>. et al,</a:t>
            </a:r>
            <a:r>
              <a:rPr lang="en-US" sz="1400" i="1" dirty="0"/>
              <a:t> Data Flow Port's Monitoring and Arbitration, </a:t>
            </a:r>
            <a:r>
              <a:rPr lang="en-US" sz="1400" i="1" dirty="0" smtClean="0"/>
              <a:t>JOSER 2014</a:t>
            </a:r>
            <a:endParaRPr lang="en-US" sz="1400" i="1" dirty="0"/>
          </a:p>
        </p:txBody>
      </p:sp>
      <p:sp>
        <p:nvSpPr>
          <p:cNvPr id="20" name="Title 19"/>
          <p:cNvSpPr>
            <a:spLocks noGrp="1"/>
          </p:cNvSpPr>
          <p:nvPr>
            <p:ph type="title"/>
          </p:nvPr>
        </p:nvSpPr>
        <p:spPr/>
        <p:txBody>
          <a:bodyPr/>
          <a:lstStyle/>
          <a:p>
            <a:r>
              <a:rPr lang="en-US" dirty="0" smtClean="0"/>
              <a:t>Port monitor</a:t>
            </a:r>
            <a:endParaRPr lang="en-US" dirty="0"/>
          </a:p>
        </p:txBody>
      </p:sp>
    </p:spTree>
    <p:extLst>
      <p:ext uri="{BB962C8B-B14F-4D97-AF65-F5344CB8AC3E}">
        <p14:creationId xmlns:p14="http://schemas.microsoft.com/office/powerpoint/2010/main" val="330750161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96" t="394" b="-1"/>
          <a:stretch/>
        </p:blipFill>
        <p:spPr>
          <a:xfrm>
            <a:off x="247590" y="443319"/>
            <a:ext cx="3528392" cy="1670057"/>
          </a:xfrm>
          <a:prstGeom prst="rect">
            <a:avLst/>
          </a:prstGeom>
        </p:spPr>
      </p:pic>
      <p:sp>
        <p:nvSpPr>
          <p:cNvPr id="17" name="Rectangle 16"/>
          <p:cNvSpPr/>
          <p:nvPr/>
        </p:nvSpPr>
        <p:spPr>
          <a:xfrm>
            <a:off x="3562844" y="4835723"/>
            <a:ext cx="5661699" cy="307777"/>
          </a:xfrm>
          <a:prstGeom prst="rect">
            <a:avLst/>
          </a:prstGeom>
        </p:spPr>
        <p:txBody>
          <a:bodyPr wrap="square">
            <a:spAutoFit/>
          </a:bodyPr>
          <a:lstStyle/>
          <a:p>
            <a:r>
              <a:rPr lang="en-US" sz="1400" i="1" dirty="0"/>
              <a:t>Paikan, A</a:t>
            </a:r>
            <a:r>
              <a:rPr lang="en-US" sz="1400" i="1" dirty="0" smtClean="0"/>
              <a:t>. et al,</a:t>
            </a:r>
            <a:r>
              <a:rPr lang="en-US" sz="1400" i="1" dirty="0"/>
              <a:t> Data Flow Port's Monitoring and Arbitration, </a:t>
            </a:r>
            <a:r>
              <a:rPr lang="en-US" sz="1400" i="1" dirty="0" smtClean="0"/>
              <a:t>JOSER 2014</a:t>
            </a:r>
            <a:endParaRPr lang="en-US" sz="1400" i="1" dirty="0"/>
          </a:p>
        </p:txBody>
      </p:sp>
      <p:grpSp>
        <p:nvGrpSpPr>
          <p:cNvPr id="27" name="Group 26"/>
          <p:cNvGrpSpPr/>
          <p:nvPr/>
        </p:nvGrpSpPr>
        <p:grpSpPr>
          <a:xfrm>
            <a:off x="3144099" y="657985"/>
            <a:ext cx="3285275" cy="3228215"/>
            <a:chOff x="3144099" y="657985"/>
            <a:chExt cx="3285275" cy="3228215"/>
          </a:xfrm>
        </p:grpSpPr>
        <p:cxnSp>
          <p:nvCxnSpPr>
            <p:cNvPr id="3" name="Straight Connector 2"/>
            <p:cNvCxnSpPr/>
            <p:nvPr/>
          </p:nvCxnSpPr>
          <p:spPr>
            <a:xfrm flipH="1">
              <a:off x="3144099" y="923925"/>
              <a:ext cx="1256451" cy="765419"/>
            </a:xfrm>
            <a:prstGeom prst="line">
              <a:avLst/>
            </a:prstGeom>
          </p:spPr>
          <p:style>
            <a:lnRef idx="1">
              <a:schemeClr val="accent1"/>
            </a:lnRef>
            <a:fillRef idx="0">
              <a:schemeClr val="accent1"/>
            </a:fillRef>
            <a:effectRef idx="0">
              <a:schemeClr val="accent1"/>
            </a:effectRef>
            <a:fontRef idx="minor">
              <a:schemeClr val="tx1"/>
            </a:fontRef>
          </p:style>
        </p:cxnSp>
        <p:sp>
          <p:nvSpPr>
            <p:cNvPr id="5" name="Folded Corner 4"/>
            <p:cNvSpPr/>
            <p:nvPr/>
          </p:nvSpPr>
          <p:spPr>
            <a:xfrm>
              <a:off x="4525699" y="657985"/>
              <a:ext cx="1903675" cy="3228215"/>
            </a:xfrm>
            <a:prstGeom prst="foldedCorner">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dirty="0" smtClean="0"/>
            </a:p>
            <a:p>
              <a:endParaRPr lang="en-US" sz="1600" i="1" dirty="0" smtClean="0"/>
            </a:p>
            <a:p>
              <a:endParaRPr lang="en-US" sz="1600" i="1" dirty="0"/>
            </a:p>
          </p:txBody>
        </p:sp>
      </p:grpSp>
      <p:grpSp>
        <p:nvGrpSpPr>
          <p:cNvPr id="24" name="Group 23"/>
          <p:cNvGrpSpPr/>
          <p:nvPr/>
        </p:nvGrpSpPr>
        <p:grpSpPr>
          <a:xfrm>
            <a:off x="4599892" y="897136"/>
            <a:ext cx="2796732" cy="1015663"/>
            <a:chOff x="4589135" y="907894"/>
            <a:chExt cx="2796732" cy="1015663"/>
          </a:xfrm>
        </p:grpSpPr>
        <p:sp>
          <p:nvSpPr>
            <p:cNvPr id="6" name="Rectangle 5"/>
            <p:cNvSpPr/>
            <p:nvPr/>
          </p:nvSpPr>
          <p:spPr>
            <a:xfrm>
              <a:off x="4589135" y="907894"/>
              <a:ext cx="1780368" cy="1015663"/>
            </a:xfrm>
            <a:prstGeom prst="rect">
              <a:avLst/>
            </a:prstGeom>
          </p:spPr>
          <p:txBody>
            <a:bodyPr wrap="square">
              <a:spAutoFit/>
            </a:bodyPr>
            <a:lstStyle/>
            <a:p>
              <a:r>
                <a:rPr lang="en-US" sz="1200" b="1" dirty="0"/>
                <a:t>if (C1.certainty &gt; 0.9)</a:t>
              </a:r>
            </a:p>
            <a:p>
              <a:r>
                <a:rPr lang="en-US" sz="1200" b="1" dirty="0"/>
                <a:t>    accept(C1)</a:t>
              </a:r>
            </a:p>
            <a:p>
              <a:r>
                <a:rPr lang="en-US" sz="1200" b="1" dirty="0"/>
                <a:t>else</a:t>
              </a:r>
            </a:p>
            <a:p>
              <a:r>
                <a:rPr lang="en-US" sz="1200" b="1" dirty="0"/>
                <a:t>    accept(C2)</a:t>
              </a:r>
            </a:p>
            <a:p>
              <a:endParaRPr lang="en-US" sz="1200" b="1" dirty="0"/>
            </a:p>
          </p:txBody>
        </p:sp>
        <p:sp>
          <p:nvSpPr>
            <p:cNvPr id="7" name="Right Brace 6"/>
            <p:cNvSpPr/>
            <p:nvPr/>
          </p:nvSpPr>
          <p:spPr>
            <a:xfrm>
              <a:off x="6025258" y="965274"/>
              <a:ext cx="136261" cy="6146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 name="Straight Connector 8"/>
            <p:cNvCxnSpPr/>
            <p:nvPr/>
          </p:nvCxnSpPr>
          <p:spPr>
            <a:xfrm flipH="1" flipV="1">
              <a:off x="6222636" y="1280690"/>
              <a:ext cx="470939" cy="106557"/>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660918" y="1233289"/>
              <a:ext cx="724949" cy="236012"/>
            </a:xfrm>
            <a:prstGeom prst="rect">
              <a:avLst/>
            </a:prstGeom>
            <a:noFill/>
          </p:spPr>
          <p:txBody>
            <a:bodyPr wrap="none" rtlCol="0">
              <a:spAutoFit/>
            </a:bodyPr>
            <a:lstStyle/>
            <a:p>
              <a:r>
                <a:rPr lang="en-US" sz="1400" dirty="0"/>
                <a:t>arbitration</a:t>
              </a:r>
            </a:p>
          </p:txBody>
        </p:sp>
      </p:grpSp>
      <p:grpSp>
        <p:nvGrpSpPr>
          <p:cNvPr id="30" name="Group 29"/>
          <p:cNvGrpSpPr/>
          <p:nvPr/>
        </p:nvGrpSpPr>
        <p:grpSpPr>
          <a:xfrm>
            <a:off x="4589135" y="1638109"/>
            <a:ext cx="2963022" cy="814187"/>
            <a:chOff x="4589135" y="1638109"/>
            <a:chExt cx="2963022" cy="814187"/>
          </a:xfrm>
        </p:grpSpPr>
        <p:sp>
          <p:nvSpPr>
            <p:cNvPr id="8" name="Right Brace 7"/>
            <p:cNvSpPr/>
            <p:nvPr/>
          </p:nvSpPr>
          <p:spPr>
            <a:xfrm>
              <a:off x="5902759" y="1823421"/>
              <a:ext cx="110765" cy="365913"/>
            </a:xfrm>
            <a:prstGeom prst="rightBrace">
              <a:avLst>
                <a:gd name="adj1" fmla="val 8333"/>
                <a:gd name="adj2" fmla="val 4845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5" name="Group 24"/>
            <p:cNvGrpSpPr/>
            <p:nvPr/>
          </p:nvGrpSpPr>
          <p:grpSpPr>
            <a:xfrm>
              <a:off x="4589135" y="1638109"/>
              <a:ext cx="2963022" cy="814187"/>
              <a:chOff x="4589135" y="1638109"/>
              <a:chExt cx="2963022" cy="814187"/>
            </a:xfrm>
          </p:grpSpPr>
          <p:cxnSp>
            <p:nvCxnSpPr>
              <p:cNvPr id="11" name="Straight Connector 10"/>
              <p:cNvCxnSpPr/>
              <p:nvPr/>
            </p:nvCxnSpPr>
            <p:spPr>
              <a:xfrm flipH="1">
                <a:off x="6083768" y="1834557"/>
                <a:ext cx="638200" cy="128197"/>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711562" y="1638109"/>
                <a:ext cx="840595" cy="236012"/>
              </a:xfrm>
              <a:prstGeom prst="rect">
                <a:avLst/>
              </a:prstGeom>
              <a:noFill/>
            </p:spPr>
            <p:txBody>
              <a:bodyPr wrap="none" rtlCol="0">
                <a:spAutoFit/>
              </a:bodyPr>
              <a:lstStyle/>
              <a:p>
                <a:r>
                  <a:rPr lang="en-US" sz="1400" dirty="0"/>
                  <a:t>coordination</a:t>
                </a:r>
              </a:p>
            </p:txBody>
          </p:sp>
          <p:sp>
            <p:nvSpPr>
              <p:cNvPr id="20" name="Rectangle 19"/>
              <p:cNvSpPr/>
              <p:nvPr/>
            </p:nvSpPr>
            <p:spPr>
              <a:xfrm>
                <a:off x="4589135" y="1805965"/>
                <a:ext cx="1780368" cy="646331"/>
              </a:xfrm>
              <a:prstGeom prst="rect">
                <a:avLst/>
              </a:prstGeom>
            </p:spPr>
            <p:txBody>
              <a:bodyPr wrap="square">
                <a:spAutoFit/>
              </a:bodyPr>
              <a:lstStyle/>
              <a:p>
                <a:r>
                  <a:rPr lang="en-US" sz="1200" b="1" dirty="0" smtClean="0"/>
                  <a:t>if </a:t>
                </a:r>
                <a:r>
                  <a:rPr lang="en-US" sz="1200" b="1" dirty="0"/>
                  <a:t>(check(C1)</a:t>
                </a:r>
              </a:p>
              <a:p>
                <a:r>
                  <a:rPr lang="en-US" sz="1200" b="1" dirty="0"/>
                  <a:t>     dispatch(event)</a:t>
                </a:r>
              </a:p>
              <a:p>
                <a:endParaRPr lang="en-US" sz="1200" b="1" dirty="0"/>
              </a:p>
            </p:txBody>
          </p:sp>
        </p:grpSp>
      </p:grpSp>
      <p:grpSp>
        <p:nvGrpSpPr>
          <p:cNvPr id="26" name="Group 25"/>
          <p:cNvGrpSpPr/>
          <p:nvPr/>
        </p:nvGrpSpPr>
        <p:grpSpPr>
          <a:xfrm>
            <a:off x="4589135" y="2225922"/>
            <a:ext cx="2688627" cy="477527"/>
            <a:chOff x="4589135" y="2225922"/>
            <a:chExt cx="2688627" cy="477527"/>
          </a:xfrm>
        </p:grpSpPr>
        <p:cxnSp>
          <p:nvCxnSpPr>
            <p:cNvPr id="13" name="Straight Connector 12"/>
            <p:cNvCxnSpPr/>
            <p:nvPr/>
          </p:nvCxnSpPr>
          <p:spPr>
            <a:xfrm flipH="1">
              <a:off x="5563886" y="2409242"/>
              <a:ext cx="1155384" cy="13531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708384" y="2225922"/>
              <a:ext cx="569378" cy="236012"/>
            </a:xfrm>
            <a:prstGeom prst="rect">
              <a:avLst/>
            </a:prstGeom>
            <a:noFill/>
          </p:spPr>
          <p:txBody>
            <a:bodyPr wrap="none" rtlCol="0">
              <a:spAutoFit/>
            </a:bodyPr>
            <a:lstStyle>
              <a:defPPr>
                <a:defRPr lang="en-GB"/>
              </a:defPPr>
              <a:lvl1pPr>
                <a:defRPr sz="1400"/>
              </a:lvl1pPr>
            </a:lstStyle>
            <a:p>
              <a:r>
                <a:rPr lang="en-US" dirty="0"/>
                <a:t>filtering</a:t>
              </a:r>
            </a:p>
          </p:txBody>
        </p:sp>
        <p:sp>
          <p:nvSpPr>
            <p:cNvPr id="21" name="Rectangle 20"/>
            <p:cNvSpPr/>
            <p:nvPr/>
          </p:nvSpPr>
          <p:spPr>
            <a:xfrm>
              <a:off x="4589135" y="2426450"/>
              <a:ext cx="1780368" cy="276999"/>
            </a:xfrm>
            <a:prstGeom prst="rect">
              <a:avLst/>
            </a:prstGeom>
          </p:spPr>
          <p:txBody>
            <a:bodyPr wrap="square">
              <a:spAutoFit/>
            </a:bodyPr>
            <a:lstStyle/>
            <a:p>
              <a:r>
                <a:rPr lang="en-US" sz="1200" b="1" dirty="0" smtClean="0"/>
                <a:t>C1=filter(C1)</a:t>
              </a:r>
              <a:endParaRPr lang="en-US" sz="1200" b="1" dirty="0"/>
            </a:p>
          </p:txBody>
        </p:sp>
      </p:grpSp>
      <p:grpSp>
        <p:nvGrpSpPr>
          <p:cNvPr id="28" name="Group 27"/>
          <p:cNvGrpSpPr/>
          <p:nvPr/>
        </p:nvGrpSpPr>
        <p:grpSpPr>
          <a:xfrm>
            <a:off x="4589135" y="2620968"/>
            <a:ext cx="2769081" cy="381839"/>
            <a:chOff x="4589135" y="2620968"/>
            <a:chExt cx="2769081" cy="381839"/>
          </a:xfrm>
        </p:grpSpPr>
        <p:sp>
          <p:nvSpPr>
            <p:cNvPr id="18" name="TextBox 17"/>
            <p:cNvSpPr txBox="1"/>
            <p:nvPr/>
          </p:nvSpPr>
          <p:spPr>
            <a:xfrm>
              <a:off x="6815881" y="2620968"/>
              <a:ext cx="542335" cy="236012"/>
            </a:xfrm>
            <a:prstGeom prst="rect">
              <a:avLst/>
            </a:prstGeom>
            <a:noFill/>
          </p:spPr>
          <p:txBody>
            <a:bodyPr wrap="none" rtlCol="0">
              <a:spAutoFit/>
            </a:bodyPr>
            <a:lstStyle>
              <a:defPPr>
                <a:defRPr lang="en-GB"/>
              </a:defPPr>
              <a:lvl1pPr>
                <a:defRPr sz="1400"/>
              </a:lvl1pPr>
            </a:lstStyle>
            <a:p>
              <a:r>
                <a:rPr lang="en-US" dirty="0"/>
                <a:t>logging</a:t>
              </a:r>
            </a:p>
          </p:txBody>
        </p:sp>
        <p:cxnSp>
          <p:nvCxnSpPr>
            <p:cNvPr id="19" name="Straight Connector 18"/>
            <p:cNvCxnSpPr/>
            <p:nvPr/>
          </p:nvCxnSpPr>
          <p:spPr>
            <a:xfrm flipH="1">
              <a:off x="5546271" y="2809731"/>
              <a:ext cx="1275053" cy="47769"/>
            </a:xfrm>
            <a:prstGeom prst="line">
              <a:avLst/>
            </a:prstGeom>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89135" y="2725808"/>
              <a:ext cx="1780368" cy="276999"/>
            </a:xfrm>
            <a:prstGeom prst="rect">
              <a:avLst/>
            </a:prstGeom>
          </p:spPr>
          <p:txBody>
            <a:bodyPr wrap="square">
              <a:spAutoFit/>
            </a:bodyPr>
            <a:lstStyle/>
            <a:p>
              <a:r>
                <a:rPr lang="en-US" sz="1200" b="1" dirty="0" smtClean="0"/>
                <a:t>dispatch(C1)</a:t>
              </a:r>
              <a:endParaRPr lang="en-US" sz="1200" b="1" dirty="0"/>
            </a:p>
          </p:txBody>
        </p:sp>
      </p:grpSp>
      <p:grpSp>
        <p:nvGrpSpPr>
          <p:cNvPr id="29" name="Group 28"/>
          <p:cNvGrpSpPr/>
          <p:nvPr/>
        </p:nvGrpSpPr>
        <p:grpSpPr>
          <a:xfrm>
            <a:off x="4621408" y="3121499"/>
            <a:ext cx="3736525" cy="539630"/>
            <a:chOff x="4589135" y="3132257"/>
            <a:chExt cx="3736525" cy="539630"/>
          </a:xfrm>
        </p:grpSpPr>
        <p:sp>
          <p:nvSpPr>
            <p:cNvPr id="15" name="TextBox 14"/>
            <p:cNvSpPr txBox="1"/>
            <p:nvPr/>
          </p:nvSpPr>
          <p:spPr>
            <a:xfrm>
              <a:off x="6756920" y="3132257"/>
              <a:ext cx="1568740" cy="236012"/>
            </a:xfrm>
            <a:prstGeom prst="rect">
              <a:avLst/>
            </a:prstGeom>
            <a:noFill/>
          </p:spPr>
          <p:txBody>
            <a:bodyPr wrap="none" rtlCol="0">
              <a:spAutoFit/>
            </a:bodyPr>
            <a:lstStyle/>
            <a:p>
              <a:r>
                <a:rPr lang="en-US" sz="1400" dirty="0" smtClean="0"/>
                <a:t>monitoring delays, </a:t>
              </a:r>
              <a:r>
                <a:rPr lang="en-US" sz="1400" dirty="0" err="1" smtClean="0"/>
                <a:t>QoS</a:t>
              </a:r>
              <a:endParaRPr lang="en-US" sz="1400" dirty="0"/>
            </a:p>
          </p:txBody>
        </p:sp>
        <p:cxnSp>
          <p:nvCxnSpPr>
            <p:cNvPr id="16" name="Straight Connector 15"/>
            <p:cNvCxnSpPr/>
            <p:nvPr/>
          </p:nvCxnSpPr>
          <p:spPr>
            <a:xfrm flipH="1">
              <a:off x="5771115" y="3311559"/>
              <a:ext cx="977513" cy="218399"/>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4589135" y="3210222"/>
              <a:ext cx="1780368" cy="461665"/>
            </a:xfrm>
            <a:prstGeom prst="rect">
              <a:avLst/>
            </a:prstGeom>
          </p:spPr>
          <p:txBody>
            <a:bodyPr wrap="square">
              <a:spAutoFit/>
            </a:bodyPr>
            <a:lstStyle/>
            <a:p>
              <a:r>
                <a:rPr lang="en-US" sz="1200" b="1" dirty="0" smtClean="0"/>
                <a:t>If </a:t>
              </a:r>
              <a:r>
                <a:rPr lang="en-US" sz="1200" b="1" dirty="0"/>
                <a:t>(C1)</a:t>
              </a:r>
            </a:p>
            <a:p>
              <a:r>
                <a:rPr lang="en-US" sz="1200" b="1" dirty="0"/>
                <a:t>     T1=</a:t>
              </a:r>
              <a:r>
                <a:rPr lang="en-US" sz="1200" b="1" dirty="0" err="1"/>
                <a:t>getTime</a:t>
              </a:r>
              <a:r>
                <a:rPr lang="en-US" sz="1200" b="1" dirty="0"/>
                <a:t>()</a:t>
              </a:r>
            </a:p>
          </p:txBody>
        </p:sp>
      </p:grpSp>
    </p:spTree>
    <p:extLst>
      <p:ext uri="{BB962C8B-B14F-4D97-AF65-F5344CB8AC3E}">
        <p14:creationId xmlns:p14="http://schemas.microsoft.com/office/powerpoint/2010/main" val="280589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Channel Prioritization (</a:t>
            </a:r>
            <a:r>
              <a:rPr lang="en-US" dirty="0" err="1" smtClean="0"/>
              <a:t>QoS</a:t>
            </a:r>
            <a:r>
              <a:rPr lang="en-US" dirty="0" smtClean="0"/>
              <a:t>)</a:t>
            </a:r>
            <a:endParaRPr lang="en-US" dirty="0"/>
          </a:p>
        </p:txBody>
      </p:sp>
      <p:sp>
        <p:nvSpPr>
          <p:cNvPr id="4" name="Rounded Rectangle 3"/>
          <p:cNvSpPr/>
          <p:nvPr/>
        </p:nvSpPr>
        <p:spPr>
          <a:xfrm>
            <a:off x="2311114" y="115681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560506" y="115681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cxnSp>
        <p:nvCxnSpPr>
          <p:cNvPr id="6" name="Straight Arrow Connector 5"/>
          <p:cNvCxnSpPr>
            <a:stCxn id="4" idx="3"/>
            <a:endCxn id="5" idx="1"/>
          </p:cNvCxnSpPr>
          <p:nvPr/>
        </p:nvCxnSpPr>
        <p:spPr>
          <a:xfrm flipV="1">
            <a:off x="3320975" y="1377251"/>
            <a:ext cx="223953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pic>
        <p:nvPicPr>
          <p:cNvPr id="7" name="Picture 3" descr="C:\nat\work-presentations\14-12-walkman-karlsruhe\walkman_karlsruhe\Pictures\100000000000025700000180AC6D0276.png"/>
          <p:cNvPicPr>
            <a:picLocks noChangeAspect="1" noChangeArrowheads="1"/>
          </p:cNvPicPr>
          <p:nvPr/>
        </p:nvPicPr>
        <p:blipFill rotWithShape="1">
          <a:blip r:embed="rId2">
            <a:extLst>
              <a:ext uri="{28A0092B-C50C-407E-A947-70E740481C1C}">
                <a14:useLocalDpi xmlns:a14="http://schemas.microsoft.com/office/drawing/2010/main"/>
              </a:ext>
            </a:extLst>
          </a:blip>
          <a:srcRect l="48890" t="6651" r="2698"/>
          <a:stretch/>
        </p:blipFill>
        <p:spPr bwMode="auto">
          <a:xfrm>
            <a:off x="3258457" y="1908628"/>
            <a:ext cx="2002971" cy="2475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8285611"/>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398199" y="373043"/>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647591" y="373043"/>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sp>
        <p:nvSpPr>
          <p:cNvPr id="6" name="Rectangle 5"/>
          <p:cNvSpPr/>
          <p:nvPr/>
        </p:nvSpPr>
        <p:spPr>
          <a:xfrm>
            <a:off x="4304881" y="271305"/>
            <a:ext cx="391886" cy="670728"/>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p:nvSpPr>
        <p:spPr>
          <a:xfrm>
            <a:off x="4195605" y="487970"/>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p:cNvSpPr txBox="1"/>
          <p:nvPr/>
        </p:nvSpPr>
        <p:spPr>
          <a:xfrm>
            <a:off x="4220558" y="954259"/>
            <a:ext cx="635367" cy="300082"/>
          </a:xfrm>
          <a:prstGeom prst="rect">
            <a:avLst/>
          </a:prstGeom>
          <a:noFill/>
        </p:spPr>
        <p:txBody>
          <a:bodyPr wrap="none" rtlCol="0">
            <a:spAutoFit/>
          </a:bodyPr>
          <a:lstStyle/>
          <a:p>
            <a:r>
              <a:rPr lang="en-US" sz="1350" dirty="0"/>
              <a:t>switch</a:t>
            </a:r>
          </a:p>
        </p:txBody>
      </p:sp>
      <p:cxnSp>
        <p:nvCxnSpPr>
          <p:cNvPr id="9" name="Straight Arrow Connector 8"/>
          <p:cNvCxnSpPr/>
          <p:nvPr/>
        </p:nvCxnSpPr>
        <p:spPr>
          <a:xfrm flipV="1">
            <a:off x="3408060" y="646231"/>
            <a:ext cx="223953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416856" y="564595"/>
            <a:ext cx="2239531"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468358" y="308985"/>
            <a:ext cx="758541" cy="276999"/>
          </a:xfrm>
          <a:prstGeom prst="rect">
            <a:avLst/>
          </a:prstGeom>
          <a:noFill/>
        </p:spPr>
        <p:txBody>
          <a:bodyPr wrap="none" rtlCol="0">
            <a:spAutoFit/>
          </a:bodyPr>
          <a:lstStyle/>
          <a:p>
            <a:r>
              <a:rPr lang="en-US" sz="1200" dirty="0"/>
              <a:t>20% load</a:t>
            </a:r>
          </a:p>
        </p:txBody>
      </p:sp>
      <p:grpSp>
        <p:nvGrpSpPr>
          <p:cNvPr id="2" name="Group 1"/>
          <p:cNvGrpSpPr/>
          <p:nvPr/>
        </p:nvGrpSpPr>
        <p:grpSpPr>
          <a:xfrm>
            <a:off x="1944913" y="1719944"/>
            <a:ext cx="5109029" cy="3029784"/>
            <a:chOff x="1915885" y="2358571"/>
            <a:chExt cx="4303486" cy="2601613"/>
          </a:xfrm>
        </p:grpSpPr>
        <p:pic>
          <p:nvPicPr>
            <p:cNvPr id="12" name="Picture 3" descr="C:\nat\work-presentations\14-12-walkman-karlsruhe\walkman_karlsruhe\Pictures\10000000000002610000018B4FB860E6.png"/>
            <p:cNvPicPr>
              <a:picLocks noChangeAspect="1" noChangeArrowheads="1"/>
            </p:cNvPicPr>
            <p:nvPr/>
          </p:nvPicPr>
          <p:blipFill rotWithShape="1">
            <a:blip r:embed="rId2">
              <a:extLst>
                <a:ext uri="{28A0092B-C50C-407E-A947-70E740481C1C}">
                  <a14:useLocalDpi xmlns:a14="http://schemas.microsoft.com/office/drawing/2010/main"/>
                </a:ext>
              </a:extLst>
            </a:blip>
            <a:srcRect l="52148" t="7802" r="-1190"/>
            <a:stretch/>
          </p:blipFill>
          <p:spPr bwMode="auto">
            <a:xfrm>
              <a:off x="4085771" y="2358571"/>
              <a:ext cx="2133600" cy="26016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 descr="C:\nat\work-presentations\14-12-walkman-karlsruhe\walkman_karlsruhe\Pictures\100000000000025700000180AC6D0276.png"/>
            <p:cNvPicPr>
              <a:picLocks noChangeAspect="1" noChangeArrowheads="1"/>
            </p:cNvPicPr>
            <p:nvPr/>
          </p:nvPicPr>
          <p:blipFill rotWithShape="1">
            <a:blip r:embed="rId3">
              <a:extLst>
                <a:ext uri="{28A0092B-C50C-407E-A947-70E740481C1C}">
                  <a14:useLocalDpi xmlns:a14="http://schemas.microsoft.com/office/drawing/2010/main"/>
                </a:ext>
              </a:extLst>
            </a:blip>
            <a:srcRect l="48890" t="6651" r="2698"/>
            <a:stretch/>
          </p:blipFill>
          <p:spPr bwMode="auto">
            <a:xfrm>
              <a:off x="1915885" y="2416628"/>
              <a:ext cx="2002971" cy="247596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05944008"/>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376436" y="2279490"/>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HOST1</a:t>
            </a:r>
          </a:p>
        </p:txBody>
      </p:sp>
      <p:sp>
        <p:nvSpPr>
          <p:cNvPr id="5" name="Rounded Rectangle 4"/>
          <p:cNvSpPr/>
          <p:nvPr/>
        </p:nvSpPr>
        <p:spPr>
          <a:xfrm>
            <a:off x="5761476" y="2173985"/>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Robot</a:t>
            </a:r>
          </a:p>
        </p:txBody>
      </p:sp>
      <p:sp>
        <p:nvSpPr>
          <p:cNvPr id="6" name="Rectangle 5"/>
          <p:cNvSpPr/>
          <p:nvPr/>
        </p:nvSpPr>
        <p:spPr>
          <a:xfrm>
            <a:off x="4290654" y="1807516"/>
            <a:ext cx="391886" cy="1657979"/>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ectangle 6"/>
          <p:cNvSpPr/>
          <p:nvPr/>
        </p:nvSpPr>
        <p:spPr>
          <a:xfrm>
            <a:off x="4181378" y="2288912"/>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p:cNvSpPr txBox="1"/>
          <p:nvPr/>
        </p:nvSpPr>
        <p:spPr>
          <a:xfrm>
            <a:off x="4176896" y="3546509"/>
            <a:ext cx="635367" cy="300082"/>
          </a:xfrm>
          <a:prstGeom prst="rect">
            <a:avLst/>
          </a:prstGeom>
          <a:noFill/>
        </p:spPr>
        <p:txBody>
          <a:bodyPr wrap="none" rtlCol="0">
            <a:spAutoFit/>
          </a:bodyPr>
          <a:lstStyle/>
          <a:p>
            <a:r>
              <a:rPr lang="en-US" sz="1350" dirty="0"/>
              <a:t>switch</a:t>
            </a:r>
          </a:p>
        </p:txBody>
      </p:sp>
      <p:cxnSp>
        <p:nvCxnSpPr>
          <p:cNvPr id="9" name="Straight Arrow Connector 8"/>
          <p:cNvCxnSpPr/>
          <p:nvPr/>
        </p:nvCxnSpPr>
        <p:spPr>
          <a:xfrm flipV="1">
            <a:off x="3393832" y="2447175"/>
            <a:ext cx="2331221"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402629" y="2365538"/>
            <a:ext cx="2292911"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5761475" y="3127802"/>
            <a:ext cx="1009861" cy="440872"/>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HOST2</a:t>
            </a:r>
          </a:p>
        </p:txBody>
      </p:sp>
      <p:sp>
        <p:nvSpPr>
          <p:cNvPr id="12" name="Rectangle 11"/>
          <p:cNvSpPr/>
          <p:nvPr/>
        </p:nvSpPr>
        <p:spPr>
          <a:xfrm>
            <a:off x="4188201" y="2629929"/>
            <a:ext cx="633047" cy="211016"/>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Freeform 12"/>
          <p:cNvSpPr/>
          <p:nvPr/>
        </p:nvSpPr>
        <p:spPr>
          <a:xfrm>
            <a:off x="3402628" y="2592248"/>
            <a:ext cx="2322425" cy="755990"/>
          </a:xfrm>
          <a:custGeom>
            <a:avLst/>
            <a:gdLst>
              <a:gd name="connsiteX0" fmla="*/ 0 w 4893547"/>
              <a:gd name="connsiteY0" fmla="*/ 0 h 2080009"/>
              <a:gd name="connsiteX1" fmla="*/ 3064747 w 4893547"/>
              <a:gd name="connsiteY1" fmla="*/ 1034980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396721 w 4893547"/>
              <a:gd name="connsiteY1" fmla="*/ 643094 h 2080009"/>
              <a:gd name="connsiteX2" fmla="*/ 4893547 w 4893547"/>
              <a:gd name="connsiteY2" fmla="*/ 2080009 h 2080009"/>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3034602 w 3034602"/>
              <a:gd name="connsiteY3"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038143 w 3034602"/>
              <a:gd name="connsiteY2" fmla="*/ 678856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168772 w 3034602"/>
              <a:gd name="connsiteY2" fmla="*/ 709002 h 1135464"/>
              <a:gd name="connsiteX3" fmla="*/ 3034602 w 3034602"/>
              <a:gd name="connsiteY3" fmla="*/ 1135464 h 1135464"/>
              <a:gd name="connsiteX0" fmla="*/ 0 w 3034602"/>
              <a:gd name="connsiteY0" fmla="*/ 0 h 1135464"/>
              <a:gd name="connsiteX1" fmla="*/ 701712 w 3034602"/>
              <a:gd name="connsiteY1" fmla="*/ 246777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557495 w 3034602"/>
              <a:gd name="connsiteY1" fmla="*/ 231112 h 1135464"/>
              <a:gd name="connsiteX2" fmla="*/ 3034602 w 3034602"/>
              <a:gd name="connsiteY2"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46370"/>
              <a:gd name="connsiteX1" fmla="*/ 1557495 w 3034602"/>
              <a:gd name="connsiteY1" fmla="*/ 231112 h 1146370"/>
              <a:gd name="connsiteX2" fmla="*/ 2500368 w 3034602"/>
              <a:gd name="connsiteY2" fmla="*/ 1070743 h 1146370"/>
              <a:gd name="connsiteX3" fmla="*/ 3034602 w 3034602"/>
              <a:gd name="connsiteY3" fmla="*/ 1135464 h 1146370"/>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2976647"/>
              <a:gd name="connsiteY0" fmla="*/ 0 h 1091924"/>
              <a:gd name="connsiteX1" fmla="*/ 1306356 w 2976647"/>
              <a:gd name="connsiteY1" fmla="*/ 211016 h 1091924"/>
              <a:gd name="connsiteX2" fmla="*/ 2500368 w 2976647"/>
              <a:gd name="connsiteY2" fmla="*/ 1070743 h 1091924"/>
              <a:gd name="connsiteX3" fmla="*/ 2976647 w 2976647"/>
              <a:gd name="connsiteY3" fmla="*/ 1091924 h 1091924"/>
            </a:gdLst>
            <a:ahLst/>
            <a:cxnLst>
              <a:cxn ang="0">
                <a:pos x="connsiteX0" y="connsiteY0"/>
              </a:cxn>
              <a:cxn ang="0">
                <a:pos x="connsiteX1" y="connsiteY1"/>
              </a:cxn>
              <a:cxn ang="0">
                <a:pos x="connsiteX2" y="connsiteY2"/>
              </a:cxn>
              <a:cxn ang="0">
                <a:pos x="connsiteX3" y="connsiteY3"/>
              </a:cxn>
            </a:cxnLst>
            <a:rect l="l" t="t" r="r" b="b"/>
            <a:pathLst>
              <a:path w="2976647" h="1091924">
                <a:moveTo>
                  <a:pt x="0" y="0"/>
                </a:moveTo>
                <a:cubicBezTo>
                  <a:pt x="301451" y="71176"/>
                  <a:pt x="87913" y="223477"/>
                  <a:pt x="1306356" y="211016"/>
                </a:cubicBezTo>
                <a:cubicBezTo>
                  <a:pt x="2524799" y="198555"/>
                  <a:pt x="2013024" y="1080792"/>
                  <a:pt x="2500368" y="1070743"/>
                </a:cubicBezTo>
                <a:cubicBezTo>
                  <a:pt x="3027907" y="1060694"/>
                  <a:pt x="2922777" y="1049317"/>
                  <a:pt x="2976647" y="1091924"/>
                </a:cubicBezTo>
              </a:path>
            </a:pathLst>
          </a:cu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5" name="Title 24"/>
          <p:cNvSpPr>
            <a:spLocks noGrp="1"/>
          </p:cNvSpPr>
          <p:nvPr>
            <p:ph type="title"/>
          </p:nvPr>
        </p:nvSpPr>
        <p:spPr/>
        <p:txBody>
          <a:bodyPr/>
          <a:lstStyle/>
          <a:p>
            <a:r>
              <a:rPr lang="it-IT" dirty="0" smtClean="0"/>
              <a:t>Channel </a:t>
            </a:r>
            <a:r>
              <a:rPr lang="it-IT" dirty="0" err="1" smtClean="0"/>
              <a:t>prioritization</a:t>
            </a:r>
            <a:endParaRPr lang="it-IT" dirty="0"/>
          </a:p>
        </p:txBody>
      </p:sp>
      <p:sp>
        <p:nvSpPr>
          <p:cNvPr id="26" name="TextBox 25"/>
          <p:cNvSpPr txBox="1"/>
          <p:nvPr/>
        </p:nvSpPr>
        <p:spPr>
          <a:xfrm>
            <a:off x="89899" y="4127837"/>
            <a:ext cx="3757567" cy="1015663"/>
          </a:xfrm>
          <a:prstGeom prst="rect">
            <a:avLst/>
          </a:prstGeom>
          <a:noFill/>
        </p:spPr>
        <p:txBody>
          <a:bodyPr wrap="none" rtlCol="0">
            <a:spAutoFit/>
          </a:bodyPr>
          <a:lstStyle/>
          <a:p>
            <a:r>
              <a:rPr lang="it-IT" sz="2000" dirty="0"/>
              <a:t>Determinism is affected by:</a:t>
            </a:r>
          </a:p>
          <a:p>
            <a:pPr marL="214313" indent="-214313">
              <a:buFont typeface="Arial" panose="020B0604020202020204" pitchFamily="34" charset="0"/>
              <a:buChar char="•"/>
            </a:pPr>
            <a:r>
              <a:rPr lang="it-IT" sz="2000" dirty="0">
                <a:solidFill>
                  <a:srgbClr val="00B0F0"/>
                </a:solidFill>
              </a:rPr>
              <a:t>Thead scheduling</a:t>
            </a:r>
            <a:r>
              <a:rPr lang="it-IT" sz="2000" dirty="0">
                <a:solidFill>
                  <a:schemeClr val="accent1">
                    <a:lumMod val="75000"/>
                  </a:schemeClr>
                </a:solidFill>
              </a:rPr>
              <a:t> </a:t>
            </a:r>
            <a:r>
              <a:rPr lang="it-IT" sz="2000" dirty="0"/>
              <a:t>(CPU usage)</a:t>
            </a:r>
          </a:p>
          <a:p>
            <a:pPr marL="214313" indent="-214313">
              <a:buFont typeface="Arial" panose="020B0604020202020204" pitchFamily="34" charset="0"/>
              <a:buChar char="•"/>
            </a:pPr>
            <a:r>
              <a:rPr lang="it-IT" sz="2000" dirty="0">
                <a:solidFill>
                  <a:srgbClr val="00B0F0"/>
                </a:solidFill>
              </a:rPr>
              <a:t>Packet conflicts </a:t>
            </a:r>
            <a:r>
              <a:rPr lang="it-IT" sz="2000" dirty="0"/>
              <a:t>(network usage)</a:t>
            </a:r>
          </a:p>
        </p:txBody>
      </p:sp>
      <p:grpSp>
        <p:nvGrpSpPr>
          <p:cNvPr id="2" name="Group 1"/>
          <p:cNvGrpSpPr/>
          <p:nvPr/>
        </p:nvGrpSpPr>
        <p:grpSpPr>
          <a:xfrm>
            <a:off x="3152678" y="1043507"/>
            <a:ext cx="2704265" cy="1965782"/>
            <a:chOff x="3152678" y="1043507"/>
            <a:chExt cx="2704265" cy="1965782"/>
          </a:xfrm>
        </p:grpSpPr>
        <p:sp>
          <p:nvSpPr>
            <p:cNvPr id="14" name="TextBox 13"/>
            <p:cNvSpPr txBox="1"/>
            <p:nvPr/>
          </p:nvSpPr>
          <p:spPr>
            <a:xfrm>
              <a:off x="3970109" y="1043507"/>
              <a:ext cx="1277337" cy="369332"/>
            </a:xfrm>
            <a:prstGeom prst="rect">
              <a:avLst/>
            </a:prstGeom>
            <a:noFill/>
          </p:spPr>
          <p:txBody>
            <a:bodyPr wrap="none" rtlCol="0">
              <a:spAutoFit/>
            </a:bodyPr>
            <a:lstStyle/>
            <a:p>
              <a:r>
                <a:rPr lang="en-US" dirty="0"/>
                <a:t>Bottlenecks</a:t>
              </a:r>
            </a:p>
          </p:txBody>
        </p:sp>
        <p:sp>
          <p:nvSpPr>
            <p:cNvPr id="15" name="Oval 14"/>
            <p:cNvSpPr/>
            <p:nvPr/>
          </p:nvSpPr>
          <p:spPr>
            <a:xfrm>
              <a:off x="3152678" y="2206712"/>
              <a:ext cx="429567" cy="586425"/>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p:cNvSpPr/>
            <p:nvPr/>
          </p:nvSpPr>
          <p:spPr>
            <a:xfrm>
              <a:off x="4233774" y="2144799"/>
              <a:ext cx="505644" cy="864490"/>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Oval 16"/>
            <p:cNvSpPr/>
            <p:nvPr/>
          </p:nvSpPr>
          <p:spPr>
            <a:xfrm>
              <a:off x="5534137" y="2096257"/>
              <a:ext cx="322806" cy="624104"/>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8" name="Straight Arrow Connector 17"/>
            <p:cNvCxnSpPr/>
            <p:nvPr/>
          </p:nvCxnSpPr>
          <p:spPr>
            <a:xfrm flipH="1">
              <a:off x="3499345" y="1389756"/>
              <a:ext cx="688856" cy="755043"/>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4893554" y="1389756"/>
              <a:ext cx="640583" cy="706502"/>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504725" y="1389756"/>
              <a:ext cx="26774" cy="643849"/>
            </a:xfrm>
            <a:prstGeom prst="straightConnector1">
              <a:avLst/>
            </a:prstGeom>
            <a:ln w="22225">
              <a:solidFill>
                <a:schemeClr val="tx1">
                  <a:lumMod val="85000"/>
                  <a:lumOff val="15000"/>
                </a:schemeClr>
              </a:solidFill>
              <a:prstDash val="dash"/>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0202676"/>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4294967295"/>
          </p:nvPr>
        </p:nvSpPr>
        <p:spPr>
          <a:xfrm>
            <a:off x="198783" y="119108"/>
            <a:ext cx="6172200" cy="3394472"/>
          </a:xfrm>
        </p:spPr>
        <p:txBody>
          <a:bodyPr/>
          <a:lstStyle/>
          <a:p>
            <a:pPr marL="0" indent="0">
              <a:buNone/>
            </a:pPr>
            <a:r>
              <a:rPr lang="en-US" sz="1800" dirty="0"/>
              <a:t>Approach: improve determinism by </a:t>
            </a:r>
            <a:r>
              <a:rPr lang="en-US" sz="1800" b="1" dirty="0">
                <a:solidFill>
                  <a:srgbClr val="00B0F0"/>
                </a:solidFill>
              </a:rPr>
              <a:t>increasing thread</a:t>
            </a:r>
            <a:r>
              <a:rPr lang="en-US" sz="1800" b="1" i="1" dirty="0">
                <a:solidFill>
                  <a:srgbClr val="00B0F0"/>
                </a:solidFill>
              </a:rPr>
              <a:t> </a:t>
            </a:r>
            <a:r>
              <a:rPr lang="en-US" sz="1800" b="1" dirty="0">
                <a:solidFill>
                  <a:srgbClr val="00B0F0"/>
                </a:solidFill>
              </a:rPr>
              <a:t>priorities</a:t>
            </a:r>
            <a:r>
              <a:rPr lang="en-US" sz="1800" b="1" i="1" dirty="0">
                <a:solidFill>
                  <a:srgbClr val="00B0F0"/>
                </a:solidFill>
              </a:rPr>
              <a:t> </a:t>
            </a:r>
            <a:r>
              <a:rPr lang="en-US" sz="1800" dirty="0"/>
              <a:t>and reducing network bottlenecks using </a:t>
            </a:r>
            <a:r>
              <a:rPr lang="en-US" sz="1800" b="1" dirty="0" err="1">
                <a:solidFill>
                  <a:srgbClr val="00B0F0"/>
                </a:solidFill>
              </a:rPr>
              <a:t>QoS</a:t>
            </a:r>
            <a:endParaRPr lang="en-US" sz="1800" b="1" dirty="0">
              <a:solidFill>
                <a:srgbClr val="00B0F0"/>
              </a:solidFill>
            </a:endParaRPr>
          </a:p>
          <a:p>
            <a:endParaRPr lang="en-US" sz="1800" i="1" dirty="0"/>
          </a:p>
        </p:txBody>
      </p:sp>
      <p:sp>
        <p:nvSpPr>
          <p:cNvPr id="5" name="TextBox 4"/>
          <p:cNvSpPr txBox="1"/>
          <p:nvPr/>
        </p:nvSpPr>
        <p:spPr>
          <a:xfrm>
            <a:off x="934278" y="3933957"/>
            <a:ext cx="2934413" cy="507831"/>
          </a:xfrm>
          <a:prstGeom prst="rect">
            <a:avLst/>
          </a:prstGeom>
          <a:solidFill>
            <a:schemeClr val="tx1"/>
          </a:solidFill>
          <a:ln w="12700">
            <a:solidFill>
              <a:schemeClr val="tx1"/>
            </a:solidFill>
          </a:ln>
        </p:spPr>
        <p:txBody>
          <a:bodyPr wrap="square" rtlCol="0">
            <a:spAutoFit/>
          </a:bodyPr>
          <a:lstStyle/>
          <a:p>
            <a:r>
              <a:rPr lang="en-US" sz="1350" dirty="0">
                <a:solidFill>
                  <a:schemeClr val="bg1"/>
                </a:solidFill>
              </a:rPr>
              <a:t>&gt; prop </a:t>
            </a:r>
            <a:r>
              <a:rPr lang="en-US" sz="1350" dirty="0" err="1">
                <a:solidFill>
                  <a:schemeClr val="bg1"/>
                </a:solidFill>
              </a:rPr>
              <a:t>sched</a:t>
            </a:r>
            <a:r>
              <a:rPr lang="en-US" sz="1350" dirty="0">
                <a:solidFill>
                  <a:schemeClr val="bg1"/>
                </a:solidFill>
              </a:rPr>
              <a:t> policy 1 priority 30</a:t>
            </a:r>
          </a:p>
          <a:p>
            <a:r>
              <a:rPr lang="en-US" sz="1350" dirty="0">
                <a:solidFill>
                  <a:schemeClr val="bg1"/>
                </a:solidFill>
              </a:rPr>
              <a:t>&gt; prop set </a:t>
            </a:r>
            <a:r>
              <a:rPr lang="en-US" sz="1350" dirty="0" err="1">
                <a:solidFill>
                  <a:schemeClr val="bg1"/>
                </a:solidFill>
              </a:rPr>
              <a:t>qos</a:t>
            </a:r>
            <a:r>
              <a:rPr lang="en-US" sz="1350" dirty="0">
                <a:solidFill>
                  <a:schemeClr val="bg1"/>
                </a:solidFill>
              </a:rPr>
              <a:t> priority HIGH</a:t>
            </a: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330167" y="1126436"/>
            <a:ext cx="5845886" cy="26980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3976914" y="4620280"/>
            <a:ext cx="5078307" cy="523220"/>
          </a:xfrm>
          <a:prstGeom prst="rect">
            <a:avLst/>
          </a:prstGeom>
          <a:noFill/>
        </p:spPr>
        <p:txBody>
          <a:bodyPr wrap="square" rtlCol="0">
            <a:spAutoFit/>
          </a:bodyPr>
          <a:lstStyle/>
          <a:p>
            <a:r>
              <a:rPr lang="en-US" sz="1400" i="1" dirty="0"/>
              <a:t>Paikan et al.</a:t>
            </a:r>
            <a:r>
              <a:rPr lang="en-US" sz="1400" dirty="0"/>
              <a:t>, </a:t>
            </a:r>
            <a:r>
              <a:rPr lang="en-US" sz="1400" i="1" dirty="0"/>
              <a:t>A Best-Effort Approach for Run-Time Channel Prioritization in Real-Time Robotic Application IROS 2015</a:t>
            </a:r>
          </a:p>
        </p:txBody>
      </p:sp>
    </p:spTree>
    <p:extLst>
      <p:ext uri="{BB962C8B-B14F-4D97-AF65-F5344CB8AC3E}">
        <p14:creationId xmlns:p14="http://schemas.microsoft.com/office/powerpoint/2010/main" val="388734859"/>
      </p:ext>
    </p:extLst>
  </p:cSld>
  <p:clrMapOvr>
    <a:masterClrMapping/>
  </p:clrMapOvr>
  <mc:AlternateContent xmlns:mc="http://schemas.openxmlformats.org/markup-compatibility/2006" xmlns:p14="http://schemas.microsoft.com/office/powerpoint/2010/main">
    <mc:Choice Requires="p14">
      <p:transition p14:dur="200"/>
    </mc:Choice>
    <mc:Fallback xmlns="">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nat\work-presentations\14-12-walkman-karlsruhe\walkman_karlsruhe\Pictures\1000000000000250000001813998B3C0.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463666" y="2338746"/>
            <a:ext cx="4312765" cy="28047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nat\work-presentations\14-12-walkman-karlsruhe\walkman_karlsruhe\Pictures\100000000000024A00000180F116F756.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3437" y="2346031"/>
            <a:ext cx="4269054" cy="279746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1777611" y="150038"/>
            <a:ext cx="5727570" cy="1149481"/>
            <a:chOff x="1557485" y="1133523"/>
            <a:chExt cx="6080923" cy="1220395"/>
          </a:xfrm>
        </p:grpSpPr>
        <p:sp>
          <p:nvSpPr>
            <p:cNvPr id="7" name="Rounded Rectangle 6"/>
            <p:cNvSpPr/>
            <p:nvPr/>
          </p:nvSpPr>
          <p:spPr>
            <a:xfrm>
              <a:off x="1557485" y="1318843"/>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HOST1</a:t>
              </a:r>
              <a:endParaRPr lang="en-US" sz="1600" dirty="0"/>
            </a:p>
          </p:txBody>
        </p:sp>
        <p:sp>
          <p:nvSpPr>
            <p:cNvPr id="8" name="Rounded Rectangle 7"/>
            <p:cNvSpPr/>
            <p:nvPr/>
          </p:nvSpPr>
          <p:spPr>
            <a:xfrm>
              <a:off x="6291927" y="1318842"/>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Robot</a:t>
              </a:r>
              <a:endParaRPr lang="en-US" sz="1600" dirty="0"/>
            </a:p>
          </p:txBody>
        </p:sp>
        <p:sp>
          <p:nvSpPr>
            <p:cNvPr id="9" name="Rectangle 8"/>
            <p:cNvSpPr/>
            <p:nvPr/>
          </p:nvSpPr>
          <p:spPr>
            <a:xfrm>
              <a:off x="4099727" y="1183192"/>
              <a:ext cx="522515" cy="894304"/>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Rectangle 9"/>
            <p:cNvSpPr/>
            <p:nvPr/>
          </p:nvSpPr>
          <p:spPr>
            <a:xfrm>
              <a:off x="3954027" y="1472079"/>
              <a:ext cx="844062" cy="281354"/>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1" name="TextBox 10"/>
            <p:cNvSpPr txBox="1"/>
            <p:nvPr/>
          </p:nvSpPr>
          <p:spPr>
            <a:xfrm>
              <a:off x="3995128" y="2015364"/>
              <a:ext cx="753732" cy="338554"/>
            </a:xfrm>
            <a:prstGeom prst="rect">
              <a:avLst/>
            </a:prstGeom>
            <a:noFill/>
          </p:spPr>
          <p:txBody>
            <a:bodyPr wrap="none" rtlCol="0">
              <a:spAutoFit/>
            </a:bodyPr>
            <a:lstStyle/>
            <a:p>
              <a:r>
                <a:rPr lang="en-US" sz="1600" dirty="0" smtClean="0"/>
                <a:t>switch</a:t>
              </a:r>
              <a:endParaRPr lang="en-US" sz="1600" dirty="0"/>
            </a:p>
          </p:txBody>
        </p:sp>
        <p:cxnSp>
          <p:nvCxnSpPr>
            <p:cNvPr id="12" name="Straight Arrow Connector 11"/>
            <p:cNvCxnSpPr/>
            <p:nvPr/>
          </p:nvCxnSpPr>
          <p:spPr>
            <a:xfrm flipV="1">
              <a:off x="2903966" y="1683094"/>
              <a:ext cx="3360480" cy="1"/>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2915694" y="1574246"/>
              <a:ext cx="3348752" cy="1"/>
            </a:xfrm>
            <a:prstGeom prst="straightConnector1">
              <a:avLst/>
            </a:pr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757302" y="1133523"/>
              <a:ext cx="1340432" cy="307777"/>
            </a:xfrm>
            <a:prstGeom prst="rect">
              <a:avLst/>
            </a:prstGeom>
            <a:noFill/>
          </p:spPr>
          <p:txBody>
            <a:bodyPr wrap="none" rtlCol="0">
              <a:spAutoFit/>
            </a:bodyPr>
            <a:lstStyle/>
            <a:p>
              <a:r>
                <a:rPr lang="en-US" sz="1400" dirty="0" smtClean="0"/>
                <a:t>20%/70% load</a:t>
              </a:r>
              <a:endParaRPr lang="en-US" sz="1400" dirty="0"/>
            </a:p>
          </p:txBody>
        </p:sp>
        <p:sp>
          <p:nvSpPr>
            <p:cNvPr id="15" name="Oval 14"/>
            <p:cNvSpPr/>
            <p:nvPr/>
          </p:nvSpPr>
          <p:spPr>
            <a:xfrm>
              <a:off x="6049242" y="1230619"/>
              <a:ext cx="430408" cy="832138"/>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16" name="TextBox 15"/>
          <p:cNvSpPr txBox="1"/>
          <p:nvPr/>
        </p:nvSpPr>
        <p:spPr>
          <a:xfrm>
            <a:off x="2618704" y="2235029"/>
            <a:ext cx="1657826" cy="307777"/>
          </a:xfrm>
          <a:prstGeom prst="rect">
            <a:avLst/>
          </a:prstGeom>
          <a:solidFill>
            <a:schemeClr val="bg1"/>
          </a:solidFill>
        </p:spPr>
        <p:txBody>
          <a:bodyPr wrap="none" rtlCol="0">
            <a:spAutoFit/>
          </a:bodyPr>
          <a:lstStyle>
            <a:defPPr>
              <a:defRPr lang="en-US"/>
            </a:defPPr>
            <a:lvl1pPr>
              <a:defRPr sz="1400"/>
            </a:lvl1pPr>
          </a:lstStyle>
          <a:p>
            <a:r>
              <a:rPr lang="en-US" dirty="0"/>
              <a:t>With </a:t>
            </a:r>
            <a:r>
              <a:rPr lang="en-US" dirty="0" smtClean="0"/>
              <a:t>priority (20%)</a:t>
            </a:r>
            <a:endParaRPr lang="en-US" dirty="0"/>
          </a:p>
        </p:txBody>
      </p:sp>
      <p:sp>
        <p:nvSpPr>
          <p:cNvPr id="17" name="TextBox 16"/>
          <p:cNvSpPr txBox="1"/>
          <p:nvPr/>
        </p:nvSpPr>
        <p:spPr>
          <a:xfrm>
            <a:off x="386719" y="2235029"/>
            <a:ext cx="1958549" cy="307777"/>
          </a:xfrm>
          <a:prstGeom prst="rect">
            <a:avLst/>
          </a:prstGeom>
          <a:solidFill>
            <a:schemeClr val="bg1"/>
          </a:solidFill>
        </p:spPr>
        <p:txBody>
          <a:bodyPr wrap="none" rtlCol="0">
            <a:spAutoFit/>
          </a:bodyPr>
          <a:lstStyle/>
          <a:p>
            <a:r>
              <a:rPr lang="en-US" sz="1400" dirty="0" smtClean="0"/>
              <a:t>Standard YARP (20%)</a:t>
            </a:r>
            <a:endParaRPr lang="en-US" sz="1400" dirty="0"/>
          </a:p>
        </p:txBody>
      </p:sp>
      <p:sp>
        <p:nvSpPr>
          <p:cNvPr id="18" name="TextBox 17"/>
          <p:cNvSpPr txBox="1"/>
          <p:nvPr/>
        </p:nvSpPr>
        <p:spPr>
          <a:xfrm>
            <a:off x="7124424" y="2231157"/>
            <a:ext cx="1657826" cy="307777"/>
          </a:xfrm>
          <a:prstGeom prst="rect">
            <a:avLst/>
          </a:prstGeom>
          <a:solidFill>
            <a:schemeClr val="bg1"/>
          </a:solidFill>
        </p:spPr>
        <p:txBody>
          <a:bodyPr wrap="none" rtlCol="0">
            <a:spAutoFit/>
          </a:bodyPr>
          <a:lstStyle>
            <a:defPPr>
              <a:defRPr lang="en-US"/>
            </a:defPPr>
            <a:lvl1pPr>
              <a:defRPr sz="1400"/>
            </a:lvl1pPr>
          </a:lstStyle>
          <a:p>
            <a:r>
              <a:rPr lang="en-US" dirty="0"/>
              <a:t>With </a:t>
            </a:r>
            <a:r>
              <a:rPr lang="en-US" dirty="0" smtClean="0"/>
              <a:t>priority (70%)</a:t>
            </a:r>
            <a:endParaRPr lang="en-US" dirty="0"/>
          </a:p>
        </p:txBody>
      </p:sp>
      <p:sp>
        <p:nvSpPr>
          <p:cNvPr id="19" name="TextBox 18"/>
          <p:cNvSpPr txBox="1"/>
          <p:nvPr/>
        </p:nvSpPr>
        <p:spPr>
          <a:xfrm>
            <a:off x="4892439" y="2231157"/>
            <a:ext cx="1958549" cy="307777"/>
          </a:xfrm>
          <a:prstGeom prst="rect">
            <a:avLst/>
          </a:prstGeom>
          <a:solidFill>
            <a:schemeClr val="bg1"/>
          </a:solidFill>
        </p:spPr>
        <p:txBody>
          <a:bodyPr wrap="none" rtlCol="0">
            <a:spAutoFit/>
          </a:bodyPr>
          <a:lstStyle/>
          <a:p>
            <a:r>
              <a:rPr lang="en-US" sz="1400" dirty="0" smtClean="0"/>
              <a:t>Standard YARP (70%)</a:t>
            </a:r>
            <a:endParaRPr lang="en-US" sz="1400" dirty="0"/>
          </a:p>
        </p:txBody>
      </p:sp>
    </p:spTree>
    <p:extLst>
      <p:ext uri="{BB962C8B-B14F-4D97-AF65-F5344CB8AC3E}">
        <p14:creationId xmlns:p14="http://schemas.microsoft.com/office/powerpoint/2010/main" val="88735525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772987" y="208937"/>
            <a:ext cx="5067029" cy="4934563"/>
            <a:chOff x="1134812" y="487808"/>
            <a:chExt cx="6561387" cy="6389855"/>
          </a:xfrm>
        </p:grpSpPr>
        <p:grpSp>
          <p:nvGrpSpPr>
            <p:cNvPr id="3" name="Group 2"/>
            <p:cNvGrpSpPr/>
            <p:nvPr/>
          </p:nvGrpSpPr>
          <p:grpSpPr>
            <a:xfrm>
              <a:off x="1697059" y="487808"/>
              <a:ext cx="5591302" cy="903598"/>
              <a:chOff x="763676" y="1134497"/>
              <a:chExt cx="6653687" cy="1485737"/>
            </a:xfrm>
          </p:grpSpPr>
          <p:sp>
            <p:nvSpPr>
              <p:cNvPr id="4" name="Rounded Rectangle 3"/>
              <p:cNvSpPr/>
              <p:nvPr/>
            </p:nvSpPr>
            <p:spPr>
              <a:xfrm>
                <a:off x="763676" y="1368758"/>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HOST1</a:t>
                </a:r>
                <a:endParaRPr lang="en-US" sz="1200" dirty="0"/>
              </a:p>
            </p:txBody>
          </p:sp>
          <p:sp>
            <p:nvSpPr>
              <p:cNvPr id="5" name="Rounded Rectangle 4"/>
              <p:cNvSpPr/>
              <p:nvPr/>
            </p:nvSpPr>
            <p:spPr>
              <a:xfrm>
                <a:off x="6070882" y="1238133"/>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Robot</a:t>
                </a:r>
                <a:endParaRPr lang="en-US" sz="1200" dirty="0"/>
              </a:p>
            </p:txBody>
          </p:sp>
          <p:sp>
            <p:nvSpPr>
              <p:cNvPr id="6" name="Rectangle 5"/>
              <p:cNvSpPr/>
              <p:nvPr/>
            </p:nvSpPr>
            <p:spPr>
              <a:xfrm>
                <a:off x="4109786" y="1134497"/>
                <a:ext cx="522515" cy="1217375"/>
              </a:xfrm>
              <a:prstGeom prst="rect">
                <a:avLst/>
              </a:prstGeom>
              <a:pattFill prst="dkUpDiag">
                <a:fgClr>
                  <a:schemeClr val="bg1">
                    <a:lumMod val="75000"/>
                  </a:schemeClr>
                </a:fgClr>
                <a:bgClr>
                  <a:schemeClr val="bg1"/>
                </a:bgClr>
              </a:pattFill>
              <a:ln w="254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 name="Rectangle 6"/>
              <p:cNvSpPr/>
              <p:nvPr/>
            </p:nvSpPr>
            <p:spPr>
              <a:xfrm>
                <a:off x="3964086" y="1391370"/>
                <a:ext cx="844062" cy="281354"/>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TextBox 7"/>
              <p:cNvSpPr txBox="1"/>
              <p:nvPr/>
            </p:nvSpPr>
            <p:spPr>
              <a:xfrm>
                <a:off x="4042177" y="2289152"/>
                <a:ext cx="730374" cy="331082"/>
              </a:xfrm>
              <a:prstGeom prst="rect">
                <a:avLst/>
              </a:prstGeom>
              <a:noFill/>
            </p:spPr>
            <p:txBody>
              <a:bodyPr wrap="none" rtlCol="0">
                <a:spAutoFit/>
              </a:bodyPr>
              <a:lstStyle/>
              <a:p>
                <a:r>
                  <a:rPr lang="en-US" sz="1200" dirty="0" smtClean="0"/>
                  <a:t>switch</a:t>
                </a:r>
                <a:endParaRPr lang="en-US" sz="1200" dirty="0"/>
              </a:p>
            </p:txBody>
          </p:sp>
          <p:cxnSp>
            <p:nvCxnSpPr>
              <p:cNvPr id="9" name="Straight Arrow Connector 8"/>
              <p:cNvCxnSpPr/>
              <p:nvPr/>
            </p:nvCxnSpPr>
            <p:spPr>
              <a:xfrm>
                <a:off x="2140300" y="1532047"/>
                <a:ext cx="3882019" cy="10052"/>
              </a:xfrm>
              <a:prstGeom prst="straightConnector1">
                <a:avLst/>
              </a:prstGeom>
              <a:ln w="38100">
                <a:headEnd type="triangle" w="sm" len="med"/>
                <a:tailEnd type="triangle" w="sm" len="med"/>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6070882" y="1970058"/>
                <a:ext cx="1346481" cy="587829"/>
              </a:xfrm>
              <a:prstGeom prst="roundRect">
                <a:avLst/>
              </a:prstGeom>
              <a:solidFill>
                <a:srgbClr val="DEC2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HOST2</a:t>
                </a:r>
                <a:endParaRPr lang="en-US" sz="1200" dirty="0"/>
              </a:p>
            </p:txBody>
          </p:sp>
          <p:sp>
            <p:nvSpPr>
              <p:cNvPr id="11" name="Rectangle 10"/>
              <p:cNvSpPr/>
              <p:nvPr/>
            </p:nvSpPr>
            <p:spPr>
              <a:xfrm>
                <a:off x="3973183" y="1795819"/>
                <a:ext cx="844062" cy="281354"/>
              </a:xfrm>
              <a:prstGeom prst="rect">
                <a:avLst/>
              </a:prstGeom>
              <a:solidFill>
                <a:schemeClr val="accent1">
                  <a:alpha val="5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2" name="Freeform 11"/>
              <p:cNvSpPr/>
              <p:nvPr/>
            </p:nvSpPr>
            <p:spPr>
              <a:xfrm>
                <a:off x="2140300" y="1778638"/>
                <a:ext cx="3882020" cy="521173"/>
              </a:xfrm>
              <a:custGeom>
                <a:avLst/>
                <a:gdLst>
                  <a:gd name="connsiteX0" fmla="*/ 0 w 4893547"/>
                  <a:gd name="connsiteY0" fmla="*/ 0 h 2080009"/>
                  <a:gd name="connsiteX1" fmla="*/ 3064747 w 4893547"/>
                  <a:gd name="connsiteY1" fmla="*/ 1034980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457011 w 4893547"/>
                  <a:gd name="connsiteY1" fmla="*/ 683288 h 2080009"/>
                  <a:gd name="connsiteX2" fmla="*/ 4893547 w 4893547"/>
                  <a:gd name="connsiteY2" fmla="*/ 2080009 h 2080009"/>
                  <a:gd name="connsiteX0" fmla="*/ 0 w 4893547"/>
                  <a:gd name="connsiteY0" fmla="*/ 0 h 2080009"/>
                  <a:gd name="connsiteX1" fmla="*/ 1396721 w 4893547"/>
                  <a:gd name="connsiteY1" fmla="*/ 643094 h 2080009"/>
                  <a:gd name="connsiteX2" fmla="*/ 4893547 w 4893547"/>
                  <a:gd name="connsiteY2" fmla="*/ 2080009 h 2080009"/>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3034602 w 3034602"/>
                  <a:gd name="connsiteY2"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3034602 w 3034602"/>
                  <a:gd name="connsiteY3" fmla="*/ 1135464 h 1135464"/>
                  <a:gd name="connsiteX0" fmla="*/ 0 w 3034602"/>
                  <a:gd name="connsiteY0" fmla="*/ 0 h 1135464"/>
                  <a:gd name="connsiteX1" fmla="*/ 1396721 w 3034602"/>
                  <a:gd name="connsiteY1" fmla="*/ 643094 h 1135464"/>
                  <a:gd name="connsiteX2" fmla="*/ 2138627 w 3034602"/>
                  <a:gd name="connsiteY2" fmla="*/ 899920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038143 w 3034602"/>
                  <a:gd name="connsiteY2" fmla="*/ 678856 h 1135464"/>
                  <a:gd name="connsiteX3" fmla="*/ 2168772 w 3034602"/>
                  <a:gd name="connsiteY3" fmla="*/ 709002 h 1135464"/>
                  <a:gd name="connsiteX4" fmla="*/ 3034602 w 3034602"/>
                  <a:gd name="connsiteY4" fmla="*/ 1135464 h 1135464"/>
                  <a:gd name="connsiteX0" fmla="*/ 0 w 3034602"/>
                  <a:gd name="connsiteY0" fmla="*/ 0 h 1135464"/>
                  <a:gd name="connsiteX1" fmla="*/ 1396721 w 3034602"/>
                  <a:gd name="connsiteY1" fmla="*/ 643094 h 1135464"/>
                  <a:gd name="connsiteX2" fmla="*/ 2168772 w 3034602"/>
                  <a:gd name="connsiteY2" fmla="*/ 709002 h 1135464"/>
                  <a:gd name="connsiteX3" fmla="*/ 3034602 w 3034602"/>
                  <a:gd name="connsiteY3" fmla="*/ 1135464 h 1135464"/>
                  <a:gd name="connsiteX0" fmla="*/ 0 w 3034602"/>
                  <a:gd name="connsiteY0" fmla="*/ 0 h 1135464"/>
                  <a:gd name="connsiteX1" fmla="*/ 701712 w 3034602"/>
                  <a:gd name="connsiteY1" fmla="*/ 246777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396721 w 3034602"/>
                  <a:gd name="connsiteY2" fmla="*/ 64309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661518 w 3034602"/>
                  <a:gd name="connsiteY1" fmla="*/ 477889 h 1135464"/>
                  <a:gd name="connsiteX2" fmla="*/ 1446963 w 3034602"/>
                  <a:gd name="connsiteY2" fmla="*/ 341644 h 1135464"/>
                  <a:gd name="connsiteX3" fmla="*/ 2168772 w 3034602"/>
                  <a:gd name="connsiteY3" fmla="*/ 709002 h 1135464"/>
                  <a:gd name="connsiteX4" fmla="*/ 3034602 w 3034602"/>
                  <a:gd name="connsiteY4"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168772 w 3034602"/>
                  <a:gd name="connsiteY2" fmla="*/ 709002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2600851 w 3034602"/>
                  <a:gd name="connsiteY2" fmla="*/ 839631 h 1135464"/>
                  <a:gd name="connsiteX3" fmla="*/ 3034602 w 3034602"/>
                  <a:gd name="connsiteY3"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446963 w 3034602"/>
                  <a:gd name="connsiteY1" fmla="*/ 341644 h 1135464"/>
                  <a:gd name="connsiteX2" fmla="*/ 3034602 w 3034602"/>
                  <a:gd name="connsiteY2" fmla="*/ 1135464 h 1135464"/>
                  <a:gd name="connsiteX0" fmla="*/ 0 w 3034602"/>
                  <a:gd name="connsiteY0" fmla="*/ 0 h 1135464"/>
                  <a:gd name="connsiteX1" fmla="*/ 1557495 w 3034602"/>
                  <a:gd name="connsiteY1" fmla="*/ 231112 h 1135464"/>
                  <a:gd name="connsiteX2" fmla="*/ 3034602 w 3034602"/>
                  <a:gd name="connsiteY2"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35464"/>
                  <a:gd name="connsiteX1" fmla="*/ 1557495 w 3034602"/>
                  <a:gd name="connsiteY1" fmla="*/ 231112 h 1135464"/>
                  <a:gd name="connsiteX2" fmla="*/ 2711383 w 3034602"/>
                  <a:gd name="connsiteY2" fmla="*/ 879824 h 1135464"/>
                  <a:gd name="connsiteX3" fmla="*/ 3034602 w 3034602"/>
                  <a:gd name="connsiteY3" fmla="*/ 1135464 h 1135464"/>
                  <a:gd name="connsiteX0" fmla="*/ 0 w 3034602"/>
                  <a:gd name="connsiteY0" fmla="*/ 0 h 1146370"/>
                  <a:gd name="connsiteX1" fmla="*/ 1557495 w 3034602"/>
                  <a:gd name="connsiteY1" fmla="*/ 231112 h 1146370"/>
                  <a:gd name="connsiteX2" fmla="*/ 2500368 w 3034602"/>
                  <a:gd name="connsiteY2" fmla="*/ 1070743 h 1146370"/>
                  <a:gd name="connsiteX3" fmla="*/ 3034602 w 3034602"/>
                  <a:gd name="connsiteY3" fmla="*/ 1135464 h 1146370"/>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557495 w 3034602"/>
                  <a:gd name="connsiteY1" fmla="*/ 231112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3034602"/>
                  <a:gd name="connsiteY0" fmla="*/ 0 h 1135464"/>
                  <a:gd name="connsiteX1" fmla="*/ 1306356 w 3034602"/>
                  <a:gd name="connsiteY1" fmla="*/ 211016 h 1135464"/>
                  <a:gd name="connsiteX2" fmla="*/ 2500368 w 3034602"/>
                  <a:gd name="connsiteY2" fmla="*/ 1070743 h 1135464"/>
                  <a:gd name="connsiteX3" fmla="*/ 3034602 w 3034602"/>
                  <a:gd name="connsiteY3" fmla="*/ 1135464 h 1135464"/>
                  <a:gd name="connsiteX0" fmla="*/ 0 w 2976647"/>
                  <a:gd name="connsiteY0" fmla="*/ 0 h 1091924"/>
                  <a:gd name="connsiteX1" fmla="*/ 1306356 w 2976647"/>
                  <a:gd name="connsiteY1" fmla="*/ 211016 h 1091924"/>
                  <a:gd name="connsiteX2" fmla="*/ 2500368 w 2976647"/>
                  <a:gd name="connsiteY2" fmla="*/ 1070743 h 1091924"/>
                  <a:gd name="connsiteX3" fmla="*/ 2976647 w 2976647"/>
                  <a:gd name="connsiteY3" fmla="*/ 1091924 h 1091924"/>
                </a:gdLst>
                <a:ahLst/>
                <a:cxnLst>
                  <a:cxn ang="0">
                    <a:pos x="connsiteX0" y="connsiteY0"/>
                  </a:cxn>
                  <a:cxn ang="0">
                    <a:pos x="connsiteX1" y="connsiteY1"/>
                  </a:cxn>
                  <a:cxn ang="0">
                    <a:pos x="connsiteX2" y="connsiteY2"/>
                  </a:cxn>
                  <a:cxn ang="0">
                    <a:pos x="connsiteX3" y="connsiteY3"/>
                  </a:cxn>
                </a:cxnLst>
                <a:rect l="l" t="t" r="r" b="b"/>
                <a:pathLst>
                  <a:path w="2976647" h="1091924">
                    <a:moveTo>
                      <a:pt x="0" y="0"/>
                    </a:moveTo>
                    <a:cubicBezTo>
                      <a:pt x="301451" y="71176"/>
                      <a:pt x="87913" y="223477"/>
                      <a:pt x="1306356" y="211016"/>
                    </a:cubicBezTo>
                    <a:cubicBezTo>
                      <a:pt x="2524799" y="198555"/>
                      <a:pt x="2013024" y="1080792"/>
                      <a:pt x="2500368" y="1070743"/>
                    </a:cubicBezTo>
                    <a:cubicBezTo>
                      <a:pt x="3027907" y="1060694"/>
                      <a:pt x="2922777" y="1049317"/>
                      <a:pt x="2976647" y="1091924"/>
                    </a:cubicBezTo>
                  </a:path>
                </a:pathLst>
              </a:custGeom>
              <a:ln w="38100">
                <a:solidFill>
                  <a:schemeClr val="accent1">
                    <a:shade val="95000"/>
                    <a:satMod val="105000"/>
                    <a:alpha val="81000"/>
                  </a:schemeClr>
                </a:solidFill>
                <a:prstDash val="dash"/>
                <a:headEnd type="triangle" w="sm" len="med"/>
                <a:tailEnd type="triangle"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3" name="Oval 12"/>
              <p:cNvSpPr/>
              <p:nvPr/>
            </p:nvSpPr>
            <p:spPr>
              <a:xfrm>
                <a:off x="1899137" y="1281770"/>
                <a:ext cx="411995" cy="781900"/>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4" name="Oval 13"/>
              <p:cNvSpPr/>
              <p:nvPr/>
            </p:nvSpPr>
            <p:spPr>
              <a:xfrm>
                <a:off x="4049021" y="1202312"/>
                <a:ext cx="674192" cy="1152653"/>
              </a:xfrm>
              <a:prstGeom prst="ellipse">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5" name="TextBox 14"/>
              <p:cNvSpPr txBox="1"/>
              <p:nvPr/>
            </p:nvSpPr>
            <p:spPr>
              <a:xfrm>
                <a:off x="2311133" y="1537654"/>
                <a:ext cx="1307086" cy="312689"/>
              </a:xfrm>
              <a:prstGeom prst="rect">
                <a:avLst/>
              </a:prstGeom>
              <a:noFill/>
            </p:spPr>
            <p:txBody>
              <a:bodyPr wrap="none" rtlCol="0">
                <a:spAutoFit/>
              </a:bodyPr>
              <a:lstStyle/>
              <a:p>
                <a:r>
                  <a:rPr lang="en-US" sz="1100" dirty="0" smtClean="0"/>
                  <a:t>20%/70% load</a:t>
                </a:r>
                <a:endParaRPr lang="en-US" sz="1100" dirty="0"/>
              </a:p>
            </p:txBody>
          </p:sp>
        </p:grpSp>
        <p:pic>
          <p:nvPicPr>
            <p:cNvPr id="16" name="Picture 2" descr="C:\nat\work-presentations\14-12-walkman-karlsruhe\walkman_karlsruhe\Pictures\10000000000003010000010FBACE9274.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134812" y="4565393"/>
              <a:ext cx="6561387" cy="231227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3" descr="C:\nat\work-presentations\14-12-walkman-karlsruhe\walkman_karlsruhe\Pictures\10000000000002F3000001169E64FF0E.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300976" y="1893950"/>
              <a:ext cx="6394492" cy="235452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447026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with DDS</a:t>
            </a:r>
            <a:endParaRPr lang="en-US" dirty="0"/>
          </a:p>
        </p:txBody>
      </p:sp>
      <p:grpSp>
        <p:nvGrpSpPr>
          <p:cNvPr id="6" name="Group 5"/>
          <p:cNvGrpSpPr/>
          <p:nvPr/>
        </p:nvGrpSpPr>
        <p:grpSpPr>
          <a:xfrm>
            <a:off x="133351" y="2305051"/>
            <a:ext cx="8871528" cy="2714624"/>
            <a:chOff x="0" y="2144340"/>
            <a:chExt cx="9801405" cy="2999160"/>
          </a:xfrm>
        </p:grpSpPr>
        <p:pic>
          <p:nvPicPr>
            <p:cNvPr id="4" name="Picture 3">
              <a:extLst>
                <a:ext uri="{FF2B5EF4-FFF2-40B4-BE49-F238E27FC236}">
                  <a16:creationId xmlns:a16="http://schemas.microsoft.com/office/drawing/2014/main" id="{00000000-0000-0000-0000-000000000000}"/>
                </a:ext>
              </a:extLst>
            </p:cNvPr>
            <p:cNvPicPr>
              <a:picLocks noChangeAspect="1"/>
            </p:cNvPicPr>
            <p:nvPr/>
          </p:nvPicPr>
          <p:blipFill>
            <a:blip r:embed="rId2">
              <a:lum/>
              <a:alphaModFix/>
            </a:blip>
            <a:srcRect/>
            <a:stretch>
              <a:fillRect/>
            </a:stretch>
          </p:blipFill>
          <p:spPr>
            <a:xfrm>
              <a:off x="0" y="2144340"/>
              <a:ext cx="4846320" cy="2999160"/>
            </a:xfrm>
            <a:prstGeom prst="rect">
              <a:avLst/>
            </a:prstGeom>
            <a:noFill/>
            <a:ln>
              <a:noFill/>
            </a:ln>
          </p:spPr>
        </p:pic>
        <p:pic>
          <p:nvPicPr>
            <p:cNvPr id="5" name="Picture 4">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4955085" y="2153340"/>
              <a:ext cx="4846320" cy="2990160"/>
            </a:xfrm>
            <a:prstGeom prst="rect">
              <a:avLst/>
            </a:prstGeom>
            <a:noFill/>
            <a:ln>
              <a:noFill/>
            </a:ln>
          </p:spPr>
        </p:pic>
      </p:grpSp>
      <p:pic>
        <p:nvPicPr>
          <p:cNvPr id="7" name="Picture 6">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2516505" y="857465"/>
            <a:ext cx="4084320" cy="1415199"/>
          </a:xfrm>
          <a:prstGeom prst="rect">
            <a:avLst/>
          </a:prstGeom>
          <a:noFill/>
          <a:ln>
            <a:noFill/>
          </a:ln>
        </p:spPr>
      </p:pic>
    </p:spTree>
    <p:extLst>
      <p:ext uri="{BB962C8B-B14F-4D97-AF65-F5344CB8AC3E}">
        <p14:creationId xmlns:p14="http://schemas.microsoft.com/office/powerpoint/2010/main" val="427574794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with DDS</a:t>
            </a:r>
            <a:endParaRPr lang="en-US" dirty="0"/>
          </a:p>
        </p:txBody>
      </p:sp>
      <p:grpSp>
        <p:nvGrpSpPr>
          <p:cNvPr id="5" name="Group 4"/>
          <p:cNvGrpSpPr/>
          <p:nvPr/>
        </p:nvGrpSpPr>
        <p:grpSpPr>
          <a:xfrm>
            <a:off x="278131" y="2390774"/>
            <a:ext cx="8493124" cy="2619375"/>
            <a:chOff x="106680" y="2125980"/>
            <a:chExt cx="9784079" cy="3017520"/>
          </a:xfrm>
        </p:grpSpPr>
        <p:pic>
          <p:nvPicPr>
            <p:cNvPr id="3" name="Picture 2">
              <a:extLst>
                <a:ext uri="{FF2B5EF4-FFF2-40B4-BE49-F238E27FC236}">
                  <a16:creationId xmlns:a16="http://schemas.microsoft.com/office/drawing/2014/main" id="{00000000-0000-0000-0000-000000000000}"/>
                </a:ext>
              </a:extLst>
            </p:cNvPr>
            <p:cNvPicPr>
              <a:picLocks noChangeAspect="1"/>
            </p:cNvPicPr>
            <p:nvPr/>
          </p:nvPicPr>
          <p:blipFill>
            <a:blip r:embed="rId2">
              <a:lum/>
              <a:alphaModFix/>
            </a:blip>
            <a:srcRect/>
            <a:stretch>
              <a:fillRect/>
            </a:stretch>
          </p:blipFill>
          <p:spPr>
            <a:xfrm>
              <a:off x="106680" y="2125980"/>
              <a:ext cx="4846320" cy="2999160"/>
            </a:xfrm>
            <a:prstGeom prst="rect">
              <a:avLst/>
            </a:prstGeom>
            <a:noFill/>
            <a:ln>
              <a:noFill/>
            </a:ln>
          </p:spPr>
        </p:pic>
        <p:pic>
          <p:nvPicPr>
            <p:cNvPr id="4" name="Picture 3">
              <a:extLst>
                <a:ext uri="{FF2B5EF4-FFF2-40B4-BE49-F238E27FC236}">
                  <a16:creationId xmlns:a16="http://schemas.microsoft.com/office/drawing/2014/main" id="{00000000-0000-0000-0000-000000000000}"/>
                </a:ext>
              </a:extLst>
            </p:cNvPr>
            <p:cNvPicPr>
              <a:picLocks noChangeAspect="1"/>
            </p:cNvPicPr>
            <p:nvPr/>
          </p:nvPicPr>
          <p:blipFill>
            <a:blip r:embed="rId3">
              <a:lum/>
              <a:alphaModFix/>
            </a:blip>
            <a:srcRect/>
            <a:stretch>
              <a:fillRect/>
            </a:stretch>
          </p:blipFill>
          <p:spPr>
            <a:xfrm>
              <a:off x="5044439" y="2144340"/>
              <a:ext cx="4846320" cy="2999160"/>
            </a:xfrm>
            <a:prstGeom prst="rect">
              <a:avLst/>
            </a:prstGeom>
            <a:noFill/>
            <a:ln>
              <a:noFill/>
            </a:ln>
          </p:spPr>
        </p:pic>
      </p:grpSp>
      <p:pic>
        <p:nvPicPr>
          <p:cNvPr id="6" name="Picture 5">
            <a:extLst>
              <a:ext uri="{FF2B5EF4-FFF2-40B4-BE49-F238E27FC236}">
                <a16:creationId xmlns:a16="http://schemas.microsoft.com/office/drawing/2014/main" id="{00000000-0000-0000-0000-000000000000}"/>
              </a:ext>
            </a:extLst>
          </p:cNvPr>
          <p:cNvPicPr>
            <a:picLocks noChangeAspect="1"/>
          </p:cNvPicPr>
          <p:nvPr/>
        </p:nvPicPr>
        <p:blipFill>
          <a:blip r:embed="rId4">
            <a:lum/>
            <a:alphaModFix/>
          </a:blip>
          <a:srcRect/>
          <a:stretch>
            <a:fillRect/>
          </a:stretch>
        </p:blipFill>
        <p:spPr>
          <a:xfrm>
            <a:off x="2480730" y="1087212"/>
            <a:ext cx="4196295" cy="1211597"/>
          </a:xfrm>
          <a:prstGeom prst="rect">
            <a:avLst/>
          </a:prstGeom>
          <a:noFill/>
          <a:ln>
            <a:noFill/>
          </a:ln>
        </p:spPr>
      </p:pic>
    </p:spTree>
    <p:extLst>
      <p:ext uri="{BB962C8B-B14F-4D97-AF65-F5344CB8AC3E}">
        <p14:creationId xmlns:p14="http://schemas.microsoft.com/office/powerpoint/2010/main" val="6862287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Component driven software development</a:t>
            </a:r>
            <a:endParaRPr lang="en-US" sz="3600" dirty="0"/>
          </a:p>
        </p:txBody>
      </p:sp>
      <p:sp>
        <p:nvSpPr>
          <p:cNvPr id="3" name="Content Placeholder 2"/>
          <p:cNvSpPr>
            <a:spLocks noGrp="1"/>
          </p:cNvSpPr>
          <p:nvPr>
            <p:ph idx="1"/>
          </p:nvPr>
        </p:nvSpPr>
        <p:spPr>
          <a:xfrm>
            <a:off x="356379" y="1348235"/>
            <a:ext cx="8229600" cy="3448212"/>
          </a:xfrm>
        </p:spPr>
        <p:txBody>
          <a:bodyPr/>
          <a:lstStyle/>
          <a:p>
            <a:pPr marL="0" indent="0">
              <a:buNone/>
            </a:pPr>
            <a:r>
              <a:rPr lang="en-US" dirty="0" smtClean="0">
                <a:latin typeface="Calibri" panose="020F0502020204030204" pitchFamily="34" charset="0"/>
              </a:rPr>
              <a:t>Computation </a:t>
            </a:r>
            <a:endParaRPr lang="en-US" dirty="0">
              <a:latin typeface="Calibri" panose="020F0502020204030204" pitchFamily="34" charset="0"/>
            </a:endParaRPr>
          </a:p>
          <a:p>
            <a:pPr marL="0" indent="0">
              <a:buNone/>
            </a:pPr>
            <a:r>
              <a:rPr lang="en-US" dirty="0">
                <a:latin typeface="Calibri" panose="020F0502020204030204" pitchFamily="34" charset="0"/>
              </a:rPr>
              <a:t>Communication</a:t>
            </a:r>
          </a:p>
          <a:p>
            <a:pPr marL="0" indent="0">
              <a:buNone/>
            </a:pPr>
            <a:r>
              <a:rPr lang="en-US" dirty="0">
                <a:latin typeface="Calibri" panose="020F0502020204030204" pitchFamily="34" charset="0"/>
              </a:rPr>
              <a:t>Configuration</a:t>
            </a:r>
          </a:p>
          <a:p>
            <a:pPr marL="0" indent="0">
              <a:buNone/>
            </a:pPr>
            <a:r>
              <a:rPr lang="en-US" dirty="0">
                <a:latin typeface="Calibri" panose="020F0502020204030204" pitchFamily="34" charset="0"/>
              </a:rPr>
              <a:t>Coordination</a:t>
            </a:r>
          </a:p>
          <a:p>
            <a:pPr marL="0" indent="0">
              <a:buNone/>
            </a:pPr>
            <a:r>
              <a:rPr lang="en-US" dirty="0">
                <a:latin typeface="Calibri" panose="020F0502020204030204" pitchFamily="34" charset="0"/>
              </a:rPr>
              <a:t>Composition</a:t>
            </a:r>
          </a:p>
          <a:p>
            <a:pPr marL="0" indent="0">
              <a:buNone/>
            </a:pPr>
            <a:endParaRPr lang="en-US" dirty="0"/>
          </a:p>
        </p:txBody>
      </p:sp>
      <p:grpSp>
        <p:nvGrpSpPr>
          <p:cNvPr id="11" name="Group 10"/>
          <p:cNvGrpSpPr/>
          <p:nvPr/>
        </p:nvGrpSpPr>
        <p:grpSpPr>
          <a:xfrm>
            <a:off x="3131751" y="1486755"/>
            <a:ext cx="3786395" cy="369332"/>
            <a:chOff x="3131751" y="1486755"/>
            <a:chExt cx="3786395" cy="369332"/>
          </a:xfrm>
        </p:grpSpPr>
        <p:cxnSp>
          <p:nvCxnSpPr>
            <p:cNvPr id="6" name="Straight Arrow Connector 5"/>
            <p:cNvCxnSpPr/>
            <p:nvPr/>
          </p:nvCxnSpPr>
          <p:spPr>
            <a:xfrm flipH="1">
              <a:off x="3131751" y="1671421"/>
              <a:ext cx="993377"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246261" y="1486755"/>
              <a:ext cx="2671885" cy="369332"/>
            </a:xfrm>
            <a:prstGeom prst="rect">
              <a:avLst/>
            </a:prstGeom>
            <a:noFill/>
          </p:spPr>
          <p:txBody>
            <a:bodyPr wrap="none" rtlCol="0">
              <a:spAutoFit/>
            </a:bodyPr>
            <a:lstStyle/>
            <a:p>
              <a:r>
                <a:rPr lang="en-US" dirty="0" smtClean="0">
                  <a:latin typeface="Calibri" panose="020F0502020204030204" pitchFamily="34" charset="0"/>
                </a:rPr>
                <a:t>What we are interested in </a:t>
              </a:r>
              <a:endParaRPr lang="en-US" dirty="0">
                <a:latin typeface="Calibri" panose="020F0502020204030204" pitchFamily="34" charset="0"/>
              </a:endParaRPr>
            </a:p>
          </p:txBody>
        </p:sp>
      </p:grpSp>
      <p:grpSp>
        <p:nvGrpSpPr>
          <p:cNvPr id="12" name="Group 11"/>
          <p:cNvGrpSpPr/>
          <p:nvPr/>
        </p:nvGrpSpPr>
        <p:grpSpPr>
          <a:xfrm>
            <a:off x="3628439" y="2008487"/>
            <a:ext cx="4624214" cy="646331"/>
            <a:chOff x="3628439" y="2008487"/>
            <a:chExt cx="4624214" cy="646331"/>
          </a:xfrm>
        </p:grpSpPr>
        <p:cxnSp>
          <p:nvCxnSpPr>
            <p:cNvPr id="4" name="Straight Arrow Connector 3"/>
            <p:cNvCxnSpPr/>
            <p:nvPr/>
          </p:nvCxnSpPr>
          <p:spPr>
            <a:xfrm flipH="1">
              <a:off x="3628439" y="2254311"/>
              <a:ext cx="853492"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4624904" y="2008487"/>
              <a:ext cx="3627749" cy="646331"/>
            </a:xfrm>
            <a:prstGeom prst="rect">
              <a:avLst/>
            </a:prstGeom>
            <a:noFill/>
          </p:spPr>
          <p:txBody>
            <a:bodyPr wrap="square" rtlCol="0">
              <a:spAutoFit/>
            </a:bodyPr>
            <a:lstStyle/>
            <a:p>
              <a:r>
                <a:rPr lang="en-US" dirty="0" smtClean="0">
                  <a:latin typeface="Calibri" panose="020F0502020204030204" pitchFamily="34" charset="0"/>
                </a:rPr>
                <a:t>Dependent on the hardware, network topology</a:t>
              </a:r>
              <a:endParaRPr lang="en-US" dirty="0">
                <a:latin typeface="Calibri" panose="020F0502020204030204" pitchFamily="34" charset="0"/>
              </a:endParaRPr>
            </a:p>
          </p:txBody>
        </p:sp>
      </p:grpSp>
      <p:grpSp>
        <p:nvGrpSpPr>
          <p:cNvPr id="13" name="Group 12"/>
          <p:cNvGrpSpPr/>
          <p:nvPr/>
        </p:nvGrpSpPr>
        <p:grpSpPr>
          <a:xfrm>
            <a:off x="3118620" y="2688239"/>
            <a:ext cx="2936167" cy="1517715"/>
            <a:chOff x="3118620" y="2688239"/>
            <a:chExt cx="2936167" cy="1517715"/>
          </a:xfrm>
        </p:grpSpPr>
        <p:sp>
          <p:nvSpPr>
            <p:cNvPr id="5" name="Right Brace 4"/>
            <p:cNvSpPr/>
            <p:nvPr/>
          </p:nvSpPr>
          <p:spPr>
            <a:xfrm>
              <a:off x="3118620" y="2688239"/>
              <a:ext cx="445363" cy="1517715"/>
            </a:xfrm>
            <a:prstGeom prst="rightBrace">
              <a:avLst>
                <a:gd name="adj1" fmla="val 8333"/>
                <a:gd name="adj2" fmla="val 50669"/>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sp>
          <p:nvSpPr>
            <p:cNvPr id="9" name="TextBox 8"/>
            <p:cNvSpPr txBox="1"/>
            <p:nvPr/>
          </p:nvSpPr>
          <p:spPr>
            <a:xfrm>
              <a:off x="3726649" y="3262430"/>
              <a:ext cx="2328138" cy="369332"/>
            </a:xfrm>
            <a:prstGeom prst="rect">
              <a:avLst/>
            </a:prstGeom>
            <a:noFill/>
          </p:spPr>
          <p:txBody>
            <a:bodyPr wrap="none" rtlCol="0">
              <a:spAutoFit/>
            </a:bodyPr>
            <a:lstStyle/>
            <a:p>
              <a:r>
                <a:rPr lang="en-US" dirty="0" smtClean="0">
                  <a:latin typeface="Calibri" panose="020F0502020204030204" pitchFamily="34" charset="0"/>
                </a:rPr>
                <a:t>Application dependent</a:t>
              </a:r>
              <a:endParaRPr lang="en-US" dirty="0">
                <a:latin typeface="Calibri" panose="020F0502020204030204" pitchFamily="34" charset="0"/>
              </a:endParaRPr>
            </a:p>
          </p:txBody>
        </p:sp>
      </p:grpSp>
      <p:sp>
        <p:nvSpPr>
          <p:cNvPr id="10" name="TextBox 9"/>
          <p:cNvSpPr txBox="1"/>
          <p:nvPr/>
        </p:nvSpPr>
        <p:spPr>
          <a:xfrm>
            <a:off x="6287822" y="4738271"/>
            <a:ext cx="3113353" cy="338554"/>
          </a:xfrm>
          <a:prstGeom prst="rect">
            <a:avLst/>
          </a:prstGeom>
          <a:noFill/>
        </p:spPr>
        <p:txBody>
          <a:bodyPr wrap="none" rtlCol="0">
            <a:spAutoFit/>
          </a:bodyPr>
          <a:lstStyle/>
          <a:p>
            <a:r>
              <a:rPr lang="en-US" sz="1600" i="1" dirty="0" smtClean="0"/>
              <a:t>BRICS Component Model, 2013</a:t>
            </a:r>
            <a:endParaRPr lang="en-US" sz="1600" i="1" dirty="0"/>
          </a:p>
        </p:txBody>
      </p:sp>
    </p:spTree>
    <p:extLst>
      <p:ext uri="{BB962C8B-B14F-4D97-AF65-F5344CB8AC3E}">
        <p14:creationId xmlns:p14="http://schemas.microsoft.com/office/powerpoint/2010/main" val="18517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173" t="4492" r="1088" b="4581"/>
          <a:stretch/>
        </p:blipFill>
        <p:spPr>
          <a:xfrm>
            <a:off x="1438275" y="742951"/>
            <a:ext cx="7139672" cy="1819712"/>
          </a:xfrm>
          <a:prstGeom prst="rect">
            <a:avLst/>
          </a:prstGeom>
        </p:spPr>
      </p:pic>
      <p:pic>
        <p:nvPicPr>
          <p:cNvPr id="5" name="Picture 4"/>
          <p:cNvPicPr>
            <a:picLocks noChangeAspect="1"/>
          </p:cNvPicPr>
          <p:nvPr/>
        </p:nvPicPr>
        <p:blipFill rotWithShape="1">
          <a:blip r:embed="rId3"/>
          <a:srcRect t="48953" b="231"/>
          <a:stretch/>
        </p:blipFill>
        <p:spPr>
          <a:xfrm>
            <a:off x="7253" y="3295650"/>
            <a:ext cx="4436681" cy="1714499"/>
          </a:xfrm>
          <a:prstGeom prst="rect">
            <a:avLst/>
          </a:prstGeom>
        </p:spPr>
      </p:pic>
      <p:pic>
        <p:nvPicPr>
          <p:cNvPr id="6" name="Picture 5"/>
          <p:cNvPicPr>
            <a:picLocks noChangeAspect="1"/>
          </p:cNvPicPr>
          <p:nvPr/>
        </p:nvPicPr>
        <p:blipFill rotWithShape="1">
          <a:blip r:embed="rId3"/>
          <a:srcRect b="53885"/>
          <a:stretch/>
        </p:blipFill>
        <p:spPr>
          <a:xfrm>
            <a:off x="4532444" y="3267075"/>
            <a:ext cx="4562972" cy="1600200"/>
          </a:xfrm>
          <a:prstGeom prst="rect">
            <a:avLst/>
          </a:prstGeom>
        </p:spPr>
      </p:pic>
      <p:sp>
        <p:nvSpPr>
          <p:cNvPr id="8" name="Title 7"/>
          <p:cNvSpPr>
            <a:spLocks noGrp="1"/>
          </p:cNvSpPr>
          <p:nvPr>
            <p:ph type="title"/>
          </p:nvPr>
        </p:nvSpPr>
        <p:spPr/>
        <p:txBody>
          <a:bodyPr/>
          <a:lstStyle/>
          <a:p>
            <a:r>
              <a:rPr lang="en-US" dirty="0" smtClean="0"/>
              <a:t>An application</a:t>
            </a:r>
            <a:endParaRPr lang="en-US" dirty="0"/>
          </a:p>
        </p:txBody>
      </p:sp>
    </p:spTree>
    <p:extLst>
      <p:ext uri="{BB962C8B-B14F-4D97-AF65-F5344CB8AC3E}">
        <p14:creationId xmlns:p14="http://schemas.microsoft.com/office/powerpoint/2010/main" val="253657662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txBox="1">
            <a:spLocks/>
          </p:cNvSpPr>
          <p:nvPr/>
        </p:nvSpPr>
        <p:spPr>
          <a:xfrm>
            <a:off x="239486" y="885155"/>
            <a:ext cx="8229600" cy="2490649"/>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600" dirty="0" smtClean="0"/>
              <a:t>Ali Paikan (YARP, port monitor, channel prioritization)</a:t>
            </a:r>
          </a:p>
          <a:p>
            <a:pPr marL="0" indent="0">
              <a:buFont typeface="Arial"/>
              <a:buNone/>
            </a:pPr>
            <a:r>
              <a:rPr lang="en-US" sz="1600" dirty="0" smtClean="0"/>
              <a:t>Daniele Domenichelli (YARP, ROS-YARP)</a:t>
            </a:r>
          </a:p>
          <a:p>
            <a:pPr marL="0" indent="0">
              <a:buFont typeface="Arial"/>
              <a:buNone/>
            </a:pPr>
            <a:r>
              <a:rPr lang="en-US" sz="1600" dirty="0" smtClean="0"/>
              <a:t>Alberto Cardellino (YARP, robot interface, ROS-YARP)</a:t>
            </a:r>
          </a:p>
          <a:p>
            <a:pPr marL="0" indent="0">
              <a:buFont typeface="Arial"/>
              <a:buNone/>
            </a:pPr>
            <a:r>
              <a:rPr lang="en-US" sz="1600" dirty="0" smtClean="0"/>
              <a:t>Marco Randazzo (robot interface, firmware)</a:t>
            </a:r>
          </a:p>
          <a:p>
            <a:pPr marL="0" indent="0">
              <a:buFont typeface="Arial"/>
              <a:buNone/>
            </a:pPr>
            <a:r>
              <a:rPr lang="en-US" sz="1600" dirty="0" smtClean="0"/>
              <a:t>Andrea Ruzzenenti (simulator, slam)</a:t>
            </a:r>
          </a:p>
          <a:p>
            <a:pPr marL="0" indent="0">
              <a:buFont typeface="Arial"/>
              <a:buNone/>
            </a:pPr>
            <a:r>
              <a:rPr lang="en-US" sz="1600" dirty="0" smtClean="0"/>
              <a:t>Marco Accame (firmware)</a:t>
            </a:r>
          </a:p>
          <a:p>
            <a:pPr marL="0" indent="0">
              <a:buFont typeface="Arial"/>
              <a:buNone/>
            </a:pPr>
            <a:r>
              <a:rPr lang="en-US" sz="1600" dirty="0" smtClean="0"/>
              <a:t>Valentina Gaggero (firmware)</a:t>
            </a:r>
          </a:p>
          <a:p>
            <a:pPr marL="0" indent="0">
              <a:buFont typeface="Arial"/>
              <a:buNone/>
            </a:pPr>
            <a:r>
              <a:rPr lang="en-US" sz="1600" dirty="0" smtClean="0"/>
              <a:t>Alessandro Scalzo (firmware)</a:t>
            </a:r>
          </a:p>
          <a:p>
            <a:pPr marL="0" indent="0">
              <a:buFont typeface="Arial"/>
              <a:buNone/>
            </a:pPr>
            <a:endParaRPr lang="en-US" sz="1600" dirty="0"/>
          </a:p>
        </p:txBody>
      </p:sp>
      <p:sp>
        <p:nvSpPr>
          <p:cNvPr id="4" name="Content Placeholder 2"/>
          <p:cNvSpPr txBox="1">
            <a:spLocks/>
          </p:cNvSpPr>
          <p:nvPr/>
        </p:nvSpPr>
        <p:spPr>
          <a:xfrm>
            <a:off x="6211121" y="3170328"/>
            <a:ext cx="2604018" cy="1480868"/>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en-US" sz="1600" dirty="0" smtClean="0"/>
              <a:t>Ugo Pattacini</a:t>
            </a:r>
          </a:p>
          <a:p>
            <a:pPr marL="0" indent="0" algn="r">
              <a:buFont typeface="Arial"/>
              <a:buNone/>
            </a:pPr>
            <a:r>
              <a:rPr lang="en-US" sz="1600" dirty="0" smtClean="0"/>
              <a:t>Vadim Tikhanoff</a:t>
            </a:r>
          </a:p>
          <a:p>
            <a:pPr marL="0" indent="0" algn="r">
              <a:buNone/>
            </a:pPr>
            <a:r>
              <a:rPr lang="en-US" sz="1600" dirty="0"/>
              <a:t>Silvio Traversaro</a:t>
            </a:r>
          </a:p>
          <a:p>
            <a:pPr marL="0" indent="0" algn="r">
              <a:buNone/>
            </a:pPr>
            <a:r>
              <a:rPr lang="en-US" sz="1600" dirty="0"/>
              <a:t>Francesco Romano</a:t>
            </a:r>
          </a:p>
          <a:p>
            <a:pPr marL="0" indent="0" algn="r">
              <a:buFont typeface="Arial"/>
              <a:buNone/>
            </a:pPr>
            <a:r>
              <a:rPr lang="en-US" sz="1600" dirty="0" smtClean="0"/>
              <a:t>Francesco Nori</a:t>
            </a:r>
          </a:p>
          <a:p>
            <a:pPr marL="0" indent="0" algn="r">
              <a:buFont typeface="Arial"/>
              <a:buNone/>
            </a:pPr>
            <a:r>
              <a:rPr lang="en-US" sz="1600" dirty="0" smtClean="0"/>
              <a:t>Giorgio Metta</a:t>
            </a:r>
          </a:p>
          <a:p>
            <a:pPr marL="0" indent="0" algn="r">
              <a:buFont typeface="Arial"/>
              <a:buNone/>
            </a:pPr>
            <a:endParaRPr lang="en-US" sz="1600" dirty="0"/>
          </a:p>
        </p:txBody>
      </p:sp>
      <p:grpSp>
        <p:nvGrpSpPr>
          <p:cNvPr id="8" name="Group 7"/>
          <p:cNvGrpSpPr/>
          <p:nvPr/>
        </p:nvGrpSpPr>
        <p:grpSpPr>
          <a:xfrm>
            <a:off x="192413" y="3425864"/>
            <a:ext cx="1797473" cy="1458947"/>
            <a:chOff x="192413" y="2741212"/>
            <a:chExt cx="2640988" cy="2143599"/>
          </a:xfrm>
        </p:grpSpPr>
        <p:pic>
          <p:nvPicPr>
            <p:cNvPr id="5" name="Picture 2" descr="Walkman Websi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413" y="4037169"/>
              <a:ext cx="2568353" cy="84764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Xperience Websit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1649" y="2921249"/>
              <a:ext cx="1181752" cy="100449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oDyCo Websit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7025" y="2741212"/>
              <a:ext cx="1181752" cy="124084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9643356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Thank you</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561472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4294967295"/>
          </p:nvPr>
        </p:nvSpPr>
        <p:spPr>
          <a:xfrm>
            <a:off x="361335" y="265113"/>
            <a:ext cx="6380163" cy="4754562"/>
          </a:xfrm>
          <a:prstGeom prst="rect">
            <a:avLst/>
          </a:prstGeom>
        </p:spPr>
        <p:txBody>
          <a:bodyPr vert="horz" lIns="91440" tIns="45720" rIns="91440" bIns="45720" rtlCol="0">
            <a:normAutofit fontScale="55000" lnSpcReduction="20000"/>
          </a:bodyPr>
          <a:lstStyle/>
          <a:p>
            <a:pPr marL="0" indent="0">
              <a:buNone/>
            </a:pPr>
            <a:r>
              <a:rPr lang="en-US" i="1" dirty="0" smtClean="0">
                <a:latin typeface="Calibri" panose="020F0502020204030204" pitchFamily="34" charset="0"/>
              </a:rPr>
              <a:t>output </a:t>
            </a:r>
            <a:r>
              <a:rPr lang="en-US" i="1" dirty="0" err="1" smtClean="0">
                <a:latin typeface="Calibri" panose="020F0502020204030204" pitchFamily="34" charset="0"/>
              </a:rPr>
              <a:t>myAlgorithm</a:t>
            </a:r>
            <a:r>
              <a:rPr lang="en-US" i="1" dirty="0" smtClean="0">
                <a:latin typeface="Calibri" panose="020F0502020204030204" pitchFamily="34" charset="0"/>
              </a:rPr>
              <a:t>(input)</a:t>
            </a:r>
          </a:p>
          <a:p>
            <a:pPr marL="0" indent="0">
              <a:buNone/>
            </a:pPr>
            <a:r>
              <a:rPr lang="en-US" i="1" dirty="0" smtClean="0">
                <a:latin typeface="Calibri" panose="020F0502020204030204" pitchFamily="34" charset="0"/>
              </a:rPr>
              <a:t>{ </a:t>
            </a:r>
          </a:p>
          <a:p>
            <a:pPr marL="0" indent="0">
              <a:buNone/>
            </a:pPr>
            <a:r>
              <a:rPr lang="en-US" i="1" dirty="0" smtClean="0">
                <a:latin typeface="Calibri" panose="020F0502020204030204" pitchFamily="34" charset="0"/>
              </a:rPr>
              <a:t>    ...</a:t>
            </a:r>
          </a:p>
          <a:p>
            <a:pPr marL="0" indent="0">
              <a:buNone/>
            </a:pPr>
            <a:r>
              <a:rPr lang="en-US" i="1" dirty="0" smtClean="0">
                <a:latin typeface="Calibri" panose="020F0502020204030204" pitchFamily="34" charset="0"/>
              </a:rPr>
              <a:t>   data=</a:t>
            </a:r>
            <a:r>
              <a:rPr lang="en-US" i="1" dirty="0" err="1" smtClean="0">
                <a:latin typeface="Calibri" panose="020F0502020204030204" pitchFamily="34" charset="0"/>
              </a:rPr>
              <a:t>readSensor</a:t>
            </a:r>
            <a:r>
              <a:rPr lang="en-US" i="1" dirty="0" smtClean="0">
                <a:latin typeface="Calibri" panose="020F0502020204030204" pitchFamily="34" charset="0"/>
              </a:rPr>
              <a:t>()  //call device driver</a:t>
            </a:r>
          </a:p>
          <a:p>
            <a:pPr marL="0" indent="0">
              <a:buNone/>
            </a:pPr>
            <a:r>
              <a:rPr lang="en-US" i="1" dirty="0" smtClean="0">
                <a:latin typeface="Calibri" panose="020F0502020204030204" pitchFamily="34" charset="0"/>
              </a:rPr>
              <a:t>   out = call alg1(data)</a:t>
            </a:r>
          </a:p>
          <a:p>
            <a:pPr marL="0" indent="0">
              <a:buNone/>
            </a:pPr>
            <a:r>
              <a:rPr lang="en-US" i="1" dirty="0" smtClean="0">
                <a:latin typeface="Calibri" panose="020F0502020204030204" pitchFamily="34" charset="0"/>
              </a:rPr>
              <a:t>   … </a:t>
            </a:r>
          </a:p>
          <a:p>
            <a:pPr marL="0" indent="0">
              <a:buNone/>
            </a:pPr>
            <a:r>
              <a:rPr lang="en-US" i="1" dirty="0" smtClean="0">
                <a:latin typeface="Calibri" panose="020F0502020204030204" pitchFamily="34" charset="0"/>
              </a:rPr>
              <a:t>   out = call alg2(data)</a:t>
            </a:r>
          </a:p>
          <a:p>
            <a:pPr marL="0" indent="0">
              <a:buNone/>
            </a:pPr>
            <a:r>
              <a:rPr lang="en-US" i="1" dirty="0" smtClean="0">
                <a:latin typeface="Calibri" panose="020F0502020204030204" pitchFamily="34" charset="0"/>
              </a:rPr>
              <a:t>   </a:t>
            </a:r>
          </a:p>
          <a:p>
            <a:pPr marL="0" indent="0">
              <a:buNone/>
            </a:pPr>
            <a:r>
              <a:rPr lang="en-US" i="1" dirty="0" smtClean="0">
                <a:latin typeface="Calibri" panose="020F0502020204030204" pitchFamily="34" charset="0"/>
              </a:rPr>
              <a:t>   </a:t>
            </a:r>
            <a:r>
              <a:rPr lang="en-US" i="1" dirty="0" err="1" smtClean="0">
                <a:latin typeface="Calibri" panose="020F0502020204030204" pitchFamily="34" charset="0"/>
              </a:rPr>
              <a:t>controlMotors</a:t>
            </a:r>
            <a:r>
              <a:rPr lang="en-US" i="1" dirty="0" smtClean="0">
                <a:latin typeface="Calibri" panose="020F0502020204030204" pitchFamily="34" charset="0"/>
              </a:rPr>
              <a:t>(out)  //call device driver</a:t>
            </a:r>
          </a:p>
          <a:p>
            <a:pPr marL="0" indent="0">
              <a:buNone/>
            </a:pPr>
            <a:r>
              <a:rPr lang="en-US" i="1" dirty="0" smtClean="0">
                <a:latin typeface="Calibri" panose="020F0502020204030204" pitchFamily="34" charset="0"/>
              </a:rPr>
              <a:t>   … </a:t>
            </a:r>
          </a:p>
          <a:p>
            <a:pPr marL="0" indent="0">
              <a:buNone/>
            </a:pPr>
            <a:r>
              <a:rPr lang="en-US" i="1" dirty="0" smtClean="0">
                <a:latin typeface="Calibri" panose="020F0502020204030204" pitchFamily="34" charset="0"/>
              </a:rPr>
              <a:t>}</a:t>
            </a:r>
          </a:p>
          <a:p>
            <a:pPr marL="0" indent="0">
              <a:buNone/>
            </a:pPr>
            <a:endParaRPr lang="en-US" i="1" dirty="0" smtClean="0">
              <a:latin typeface="Calibri" panose="020F0502020204030204" pitchFamily="34" charset="0"/>
            </a:endParaRPr>
          </a:p>
          <a:p>
            <a:pPr marL="0" indent="0">
              <a:buNone/>
            </a:pPr>
            <a:r>
              <a:rPr lang="en-US" i="1" dirty="0" smtClean="0">
                <a:latin typeface="Calibri" panose="020F0502020204030204" pitchFamily="34" charset="0"/>
              </a:rPr>
              <a:t>output alg1(input)</a:t>
            </a:r>
          </a:p>
          <a:p>
            <a:pPr marL="0" indent="0">
              <a:buNone/>
            </a:pPr>
            <a:r>
              <a:rPr lang="en-US" i="1" dirty="0" smtClean="0">
                <a:latin typeface="Calibri" panose="020F0502020204030204" pitchFamily="34" charset="0"/>
              </a:rPr>
              <a:t>{code}</a:t>
            </a:r>
          </a:p>
          <a:p>
            <a:pPr marL="0" indent="0">
              <a:buNone/>
            </a:pPr>
            <a:endParaRPr lang="en-US" i="1" dirty="0" smtClean="0">
              <a:latin typeface="Calibri" panose="020F0502020204030204" pitchFamily="34" charset="0"/>
            </a:endParaRPr>
          </a:p>
          <a:p>
            <a:pPr marL="0" indent="0">
              <a:buNone/>
            </a:pPr>
            <a:r>
              <a:rPr lang="en-US" i="1" dirty="0" smtClean="0">
                <a:latin typeface="Calibri" panose="020F0502020204030204" pitchFamily="34" charset="0"/>
              </a:rPr>
              <a:t>output alg2(input)</a:t>
            </a:r>
          </a:p>
          <a:p>
            <a:pPr marL="0" indent="0">
              <a:buNone/>
            </a:pPr>
            <a:r>
              <a:rPr lang="en-US" i="1" dirty="0" smtClean="0">
                <a:latin typeface="Calibri" panose="020F0502020204030204" pitchFamily="34" charset="0"/>
              </a:rPr>
              <a:t>{code}</a:t>
            </a:r>
          </a:p>
          <a:p>
            <a:pPr marL="0" indent="0">
              <a:buNone/>
            </a:pPr>
            <a:endParaRPr lang="it-IT" i="1" dirty="0">
              <a:latin typeface="Calibri" panose="020F0502020204030204" pitchFamily="34" charset="0"/>
            </a:endParaRPr>
          </a:p>
        </p:txBody>
      </p:sp>
    </p:spTree>
    <p:extLst>
      <p:ext uri="{BB962C8B-B14F-4D97-AF65-F5344CB8AC3E}">
        <p14:creationId xmlns:p14="http://schemas.microsoft.com/office/powerpoint/2010/main" val="197062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309715" y="412956"/>
            <a:ext cx="3676546" cy="2739691"/>
          </a:xfrm>
          <a:prstGeom prst="rect">
            <a:avLst/>
          </a:prstGeom>
        </p:spPr>
        <p:txBody>
          <a:bodyPr vert="horz" lIns="91440" tIns="45720" rIns="91440" bIns="45720" rtlCol="0">
            <a:normAutofit fontScale="3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i="1" smtClean="0">
                <a:latin typeface="Calibri" panose="020F0502020204030204" pitchFamily="34" charset="0"/>
              </a:rPr>
              <a:t>output myAlgorithm(input)</a:t>
            </a:r>
          </a:p>
          <a:p>
            <a:pPr marL="0" indent="0">
              <a:buFont typeface="Arial"/>
              <a:buNone/>
            </a:pPr>
            <a:r>
              <a:rPr lang="en-US" i="1" smtClean="0">
                <a:latin typeface="Calibri" panose="020F0502020204030204" pitchFamily="34" charset="0"/>
              </a:rPr>
              <a:t>{ </a:t>
            </a:r>
          </a:p>
          <a:p>
            <a:pPr marL="0" indent="0">
              <a:buFont typeface="Arial"/>
              <a:buNone/>
            </a:pPr>
            <a:r>
              <a:rPr lang="en-US" i="1" smtClean="0">
                <a:latin typeface="Calibri" panose="020F0502020204030204" pitchFamily="34" charset="0"/>
              </a:rPr>
              <a:t>   data=readSensor()  //call device driver</a:t>
            </a:r>
          </a:p>
          <a:p>
            <a:pPr marL="0" indent="0">
              <a:buFont typeface="Arial"/>
              <a:buNone/>
            </a:pPr>
            <a:r>
              <a:rPr lang="en-US" i="1" smtClean="0">
                <a:latin typeface="Calibri" panose="020F0502020204030204" pitchFamily="34" charset="0"/>
              </a:rPr>
              <a:t>   out = query(alg1, data)</a:t>
            </a:r>
          </a:p>
          <a:p>
            <a:pPr marL="0" indent="0">
              <a:buFont typeface="Arial"/>
              <a:buNone/>
            </a:pPr>
            <a:r>
              <a:rPr lang="en-US" i="1" smtClean="0">
                <a:latin typeface="Calibri" panose="020F0502020204030204" pitchFamily="34" charset="0"/>
              </a:rPr>
              <a:t>   … </a:t>
            </a:r>
          </a:p>
          <a:p>
            <a:pPr marL="0" indent="0">
              <a:buFont typeface="Arial"/>
              <a:buNone/>
            </a:pPr>
            <a:r>
              <a:rPr lang="en-US" i="1" smtClean="0">
                <a:latin typeface="Calibri" panose="020F0502020204030204" pitchFamily="34" charset="0"/>
              </a:rPr>
              <a:t>   out = query(alg2, data)</a:t>
            </a:r>
          </a:p>
          <a:p>
            <a:pPr marL="0" indent="0">
              <a:buFont typeface="Arial"/>
              <a:buNone/>
            </a:pPr>
            <a:r>
              <a:rPr lang="en-US" i="1" smtClean="0">
                <a:latin typeface="Calibri" panose="020F0502020204030204" pitchFamily="34" charset="0"/>
              </a:rPr>
              <a:t>   </a:t>
            </a:r>
          </a:p>
          <a:p>
            <a:pPr marL="0" indent="0">
              <a:buFont typeface="Arial"/>
              <a:buNone/>
            </a:pPr>
            <a:r>
              <a:rPr lang="en-US" i="1" smtClean="0">
                <a:latin typeface="Calibri" panose="020F0502020204030204" pitchFamily="34" charset="0"/>
              </a:rPr>
              <a:t>   controlMotors(out)  //call device driver</a:t>
            </a:r>
          </a:p>
          <a:p>
            <a:pPr marL="0" indent="0">
              <a:buFont typeface="Arial"/>
              <a:buNone/>
            </a:pPr>
            <a:r>
              <a:rPr lang="en-US" i="1" smtClean="0">
                <a:latin typeface="Calibri" panose="020F0502020204030204" pitchFamily="34" charset="0"/>
              </a:rPr>
              <a:t>   … </a:t>
            </a:r>
          </a:p>
          <a:p>
            <a:pPr marL="0" indent="0">
              <a:buFont typeface="Arial"/>
              <a:buNone/>
            </a:pPr>
            <a:r>
              <a:rPr lang="en-US" i="1" smtClean="0">
                <a:latin typeface="Calibri" panose="020F0502020204030204" pitchFamily="34" charset="0"/>
              </a:rPr>
              <a:t>}</a:t>
            </a:r>
          </a:p>
          <a:p>
            <a:pPr marL="0" indent="0">
              <a:buFont typeface="Arial"/>
              <a:buNone/>
            </a:pPr>
            <a:endParaRPr lang="en-US" i="1" smtClean="0">
              <a:latin typeface="Calibri" panose="020F0502020204030204" pitchFamily="34" charset="0"/>
            </a:endParaRPr>
          </a:p>
          <a:p>
            <a:pPr marL="0" indent="0">
              <a:buFont typeface="Arial"/>
              <a:buNone/>
            </a:pPr>
            <a:r>
              <a:rPr lang="en-US" i="1" smtClean="0">
                <a:latin typeface="Calibri" panose="020F0502020204030204" pitchFamily="34" charset="0"/>
              </a:rPr>
              <a:t>output alg1(input)</a:t>
            </a:r>
          </a:p>
          <a:p>
            <a:pPr marL="0" indent="0">
              <a:buFont typeface="Arial"/>
              <a:buNone/>
            </a:pPr>
            <a:r>
              <a:rPr lang="en-US" i="1" smtClean="0">
                <a:latin typeface="Calibri" panose="020F0502020204030204" pitchFamily="34" charset="0"/>
              </a:rPr>
              <a:t>{code}</a:t>
            </a:r>
          </a:p>
          <a:p>
            <a:pPr marL="0" indent="0">
              <a:buFont typeface="Arial"/>
              <a:buNone/>
            </a:pPr>
            <a:endParaRPr lang="en-US" i="1" smtClean="0">
              <a:latin typeface="Calibri" panose="020F0502020204030204" pitchFamily="34" charset="0"/>
            </a:endParaRPr>
          </a:p>
          <a:p>
            <a:pPr marL="0" indent="0">
              <a:buFont typeface="Arial"/>
              <a:buNone/>
            </a:pPr>
            <a:r>
              <a:rPr lang="en-US" i="1" smtClean="0">
                <a:latin typeface="Calibri" panose="020F0502020204030204" pitchFamily="34" charset="0"/>
              </a:rPr>
              <a:t>output alg2(input)</a:t>
            </a:r>
          </a:p>
          <a:p>
            <a:pPr marL="0" indent="0">
              <a:buFont typeface="Arial"/>
              <a:buNone/>
            </a:pPr>
            <a:r>
              <a:rPr lang="en-US" i="1" smtClean="0">
                <a:latin typeface="Calibri" panose="020F0502020204030204" pitchFamily="34" charset="0"/>
              </a:rPr>
              <a:t>{code}</a:t>
            </a:r>
          </a:p>
          <a:p>
            <a:pPr marL="0" indent="0">
              <a:buFont typeface="Arial"/>
              <a:buNone/>
            </a:pPr>
            <a:endParaRPr lang="it-IT" i="1" dirty="0">
              <a:latin typeface="Calibri" panose="020F0502020204030204" pitchFamily="34" charset="0"/>
            </a:endParaRPr>
          </a:p>
        </p:txBody>
      </p:sp>
      <p:sp>
        <p:nvSpPr>
          <p:cNvPr id="6" name="TextBox 5"/>
          <p:cNvSpPr txBox="1"/>
          <p:nvPr/>
        </p:nvSpPr>
        <p:spPr>
          <a:xfrm>
            <a:off x="5341103" y="3712878"/>
            <a:ext cx="697573" cy="227143"/>
          </a:xfrm>
          <a:prstGeom prst="rect">
            <a:avLst/>
          </a:prstGeom>
          <a:noFill/>
        </p:spPr>
        <p:txBody>
          <a:bodyPr wrap="none" rtlCol="0">
            <a:spAutoFit/>
          </a:bodyPr>
          <a:lstStyle>
            <a:defPPr>
              <a:defRPr lang="en-GB"/>
            </a:defPPr>
            <a:lvl1pPr>
              <a:defRPr sz="1200"/>
            </a:lvl1pPr>
          </a:lstStyle>
          <a:p>
            <a:r>
              <a:rPr lang="en-US" sz="1100" dirty="0"/>
              <a:t>Program2</a:t>
            </a:r>
            <a:endParaRPr lang="it-IT" sz="1100" dirty="0"/>
          </a:p>
        </p:txBody>
      </p:sp>
      <p:sp>
        <p:nvSpPr>
          <p:cNvPr id="7" name="Rectangle 6"/>
          <p:cNvSpPr/>
          <p:nvPr/>
        </p:nvSpPr>
        <p:spPr>
          <a:xfrm>
            <a:off x="4371677" y="3994085"/>
            <a:ext cx="1299154" cy="389745"/>
          </a:xfrm>
          <a:prstGeom prst="rect">
            <a:avLst/>
          </a:prstGeom>
          <a:solidFill>
            <a:schemeClr val="bg1">
              <a:lumMod val="8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solidFill>
                  <a:schemeClr val="tx1"/>
                </a:solidFill>
              </a:rPr>
              <a:t>alg2()</a:t>
            </a:r>
            <a:endParaRPr lang="it-IT" sz="1600" dirty="0">
              <a:solidFill>
                <a:schemeClr val="tx1"/>
              </a:solidFill>
            </a:endParaRPr>
          </a:p>
        </p:txBody>
      </p:sp>
      <p:sp>
        <p:nvSpPr>
          <p:cNvPr id="8" name="Rounded Rectangle 7"/>
          <p:cNvSpPr/>
          <p:nvPr/>
        </p:nvSpPr>
        <p:spPr>
          <a:xfrm>
            <a:off x="4068414" y="3671979"/>
            <a:ext cx="2085863" cy="1157206"/>
          </a:xfrm>
          <a:prstGeom prst="roundRect">
            <a:avLst/>
          </a:prstGeom>
          <a:no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p>
        </p:txBody>
      </p:sp>
      <p:sp>
        <p:nvSpPr>
          <p:cNvPr id="9" name="TextBox 8"/>
          <p:cNvSpPr txBox="1"/>
          <p:nvPr/>
        </p:nvSpPr>
        <p:spPr>
          <a:xfrm>
            <a:off x="4376692" y="4501939"/>
            <a:ext cx="1306371" cy="158786"/>
          </a:xfrm>
          <a:prstGeom prst="rect">
            <a:avLst/>
          </a:prstGeo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vl1pPr algn="ctr">
              <a:defRPr sz="1100"/>
            </a:lvl1pPr>
          </a:lstStyle>
          <a:p>
            <a:r>
              <a:rPr lang="en-US" dirty="0"/>
              <a:t>middleware</a:t>
            </a:r>
            <a:endParaRPr lang="it-IT" dirty="0"/>
          </a:p>
        </p:txBody>
      </p:sp>
      <p:pic>
        <p:nvPicPr>
          <p:cNvPr id="10" name="Picture 9"/>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683063" y="4444193"/>
            <a:ext cx="526550" cy="383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p:cNvSpPr txBox="1"/>
          <p:nvPr/>
        </p:nvSpPr>
        <p:spPr>
          <a:xfrm>
            <a:off x="2977139" y="3732474"/>
            <a:ext cx="803425" cy="261610"/>
          </a:xfrm>
          <a:prstGeom prst="rect">
            <a:avLst/>
          </a:prstGeom>
          <a:noFill/>
        </p:spPr>
        <p:txBody>
          <a:bodyPr wrap="none" rtlCol="0">
            <a:spAutoFit/>
          </a:bodyPr>
          <a:lstStyle>
            <a:defPPr>
              <a:defRPr lang="en-GB"/>
            </a:defPPr>
            <a:lvl1pPr>
              <a:defRPr sz="1200"/>
            </a:lvl1pPr>
          </a:lstStyle>
          <a:p>
            <a:r>
              <a:rPr lang="en-US" sz="1050" dirty="0"/>
              <a:t>Program2</a:t>
            </a:r>
            <a:endParaRPr lang="it-IT" sz="1050" dirty="0"/>
          </a:p>
        </p:txBody>
      </p:sp>
      <p:sp>
        <p:nvSpPr>
          <p:cNvPr id="13" name="Rectangle 12"/>
          <p:cNvSpPr/>
          <p:nvPr/>
        </p:nvSpPr>
        <p:spPr>
          <a:xfrm>
            <a:off x="2063756" y="4034390"/>
            <a:ext cx="1280306" cy="384091"/>
          </a:xfrm>
          <a:prstGeom prst="rect">
            <a:avLst/>
          </a:prstGeom>
          <a:solidFill>
            <a:schemeClr val="bg1">
              <a:lumMod val="8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solidFill>
                  <a:schemeClr val="tx1"/>
                </a:solidFill>
              </a:rPr>
              <a:t>alg1()</a:t>
            </a:r>
            <a:endParaRPr lang="it-IT" sz="1600" dirty="0">
              <a:solidFill>
                <a:schemeClr val="tx1"/>
              </a:solidFill>
            </a:endParaRPr>
          </a:p>
        </p:txBody>
      </p:sp>
      <p:sp>
        <p:nvSpPr>
          <p:cNvPr id="14" name="Rounded Rectangle 13"/>
          <p:cNvSpPr/>
          <p:nvPr/>
        </p:nvSpPr>
        <p:spPr>
          <a:xfrm>
            <a:off x="1722914" y="3692168"/>
            <a:ext cx="2055602" cy="1140418"/>
          </a:xfrm>
          <a:prstGeom prst="roundRect">
            <a:avLst/>
          </a:prstGeom>
          <a:no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a:p>
        </p:txBody>
      </p:sp>
      <p:sp>
        <p:nvSpPr>
          <p:cNvPr id="15" name="TextBox 14"/>
          <p:cNvSpPr txBox="1"/>
          <p:nvPr/>
        </p:nvSpPr>
        <p:spPr>
          <a:xfrm>
            <a:off x="2060199" y="4504241"/>
            <a:ext cx="1287419" cy="156483"/>
          </a:xfrm>
          <a:prstGeom prst="rect">
            <a:avLst/>
          </a:prstGeo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vl1pPr algn="ctr">
              <a:defRPr sz="1100"/>
            </a:lvl1pPr>
          </a:lstStyle>
          <a:p>
            <a:r>
              <a:rPr lang="en-US" dirty="0"/>
              <a:t>middleware</a:t>
            </a:r>
            <a:endParaRPr lang="it-IT" dirty="0"/>
          </a:p>
        </p:txBody>
      </p:sp>
      <p:pic>
        <p:nvPicPr>
          <p:cNvPr id="16" name="Picture 4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3414930" y="4389910"/>
            <a:ext cx="356474" cy="39320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ounded Rectangle 16"/>
          <p:cNvSpPr/>
          <p:nvPr/>
        </p:nvSpPr>
        <p:spPr>
          <a:xfrm>
            <a:off x="2805120" y="1245324"/>
            <a:ext cx="2449482" cy="1085290"/>
          </a:xfrm>
          <a:prstGeom prst="roundRect">
            <a:avLst/>
          </a:prstGeom>
          <a:no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p>
        </p:txBody>
      </p:sp>
      <p:sp>
        <p:nvSpPr>
          <p:cNvPr id="18" name="Rectangle 17"/>
          <p:cNvSpPr/>
          <p:nvPr/>
        </p:nvSpPr>
        <p:spPr>
          <a:xfrm>
            <a:off x="3011265" y="1584857"/>
            <a:ext cx="1867427" cy="309217"/>
          </a:xfrm>
          <a:prstGeom prst="rect">
            <a:avLst/>
          </a:prstGeom>
          <a:solidFill>
            <a:schemeClr val="bg1">
              <a:lumMod val="8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err="1" smtClean="0">
                <a:solidFill>
                  <a:schemeClr val="tx1"/>
                </a:solidFill>
              </a:rPr>
              <a:t>myAlgorithm</a:t>
            </a:r>
            <a:r>
              <a:rPr lang="en-US" sz="1600" dirty="0" smtClean="0">
                <a:solidFill>
                  <a:schemeClr val="tx1"/>
                </a:solidFill>
              </a:rPr>
              <a:t>()</a:t>
            </a:r>
            <a:endParaRPr lang="it-IT" sz="1600" dirty="0">
              <a:solidFill>
                <a:schemeClr val="tx1"/>
              </a:solidFill>
            </a:endParaRPr>
          </a:p>
        </p:txBody>
      </p:sp>
      <p:sp>
        <p:nvSpPr>
          <p:cNvPr id="19" name="TextBox 18"/>
          <p:cNvSpPr txBox="1"/>
          <p:nvPr/>
        </p:nvSpPr>
        <p:spPr>
          <a:xfrm>
            <a:off x="4380306" y="1319267"/>
            <a:ext cx="585996" cy="190811"/>
          </a:xfrm>
          <a:prstGeom prst="rect">
            <a:avLst/>
          </a:prstGeom>
          <a:noFill/>
        </p:spPr>
        <p:txBody>
          <a:bodyPr wrap="none" rtlCol="0">
            <a:spAutoFit/>
          </a:bodyPr>
          <a:lstStyle/>
          <a:p>
            <a:r>
              <a:rPr lang="en-US" sz="1100" dirty="0" smtClean="0"/>
              <a:t>Program1</a:t>
            </a:r>
            <a:endParaRPr lang="it-IT" sz="1100" dirty="0"/>
          </a:p>
        </p:txBody>
      </p:sp>
      <p:sp>
        <p:nvSpPr>
          <p:cNvPr id="20" name="TextBox 19"/>
          <p:cNvSpPr txBox="1"/>
          <p:nvPr/>
        </p:nvSpPr>
        <p:spPr>
          <a:xfrm>
            <a:off x="3011265" y="1981064"/>
            <a:ext cx="1871470" cy="139451"/>
          </a:xfrm>
          <a:prstGeom prst="rect">
            <a:avLst/>
          </a:prstGeo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100" dirty="0"/>
              <a:t>middleware</a:t>
            </a:r>
            <a:endParaRPr lang="it-IT" sz="1100" dirty="0"/>
          </a:p>
        </p:txBody>
      </p:sp>
      <p:pic>
        <p:nvPicPr>
          <p:cNvPr id="21" name="Picture 4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4910319" y="1914869"/>
            <a:ext cx="303864" cy="335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Up-Down Arrow 21"/>
          <p:cNvSpPr/>
          <p:nvPr/>
        </p:nvSpPr>
        <p:spPr>
          <a:xfrm rot="10800000">
            <a:off x="3267011" y="2475492"/>
            <a:ext cx="326155" cy="96809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Up-Down Arrow 22"/>
          <p:cNvSpPr/>
          <p:nvPr/>
        </p:nvSpPr>
        <p:spPr>
          <a:xfrm rot="10800000">
            <a:off x="4395283" y="2475492"/>
            <a:ext cx="326155" cy="96809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a:off x="3011265" y="3025527"/>
            <a:ext cx="22029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977139" y="2783864"/>
            <a:ext cx="2178897" cy="0"/>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292203" y="2504629"/>
            <a:ext cx="1814521" cy="646331"/>
          </a:xfrm>
          <a:prstGeom prst="rect">
            <a:avLst/>
          </a:prstGeom>
          <a:noFill/>
        </p:spPr>
        <p:txBody>
          <a:bodyPr wrap="square" rtlCol="0">
            <a:spAutoFit/>
          </a:bodyPr>
          <a:lstStyle/>
          <a:p>
            <a:r>
              <a:rPr lang="en-US" sz="1200" dirty="0" smtClean="0"/>
              <a:t>Operating System facilities: Network or shared memory</a:t>
            </a:r>
            <a:endParaRPr lang="en-US" sz="1200" dirty="0"/>
          </a:p>
        </p:txBody>
      </p:sp>
      <p:sp>
        <p:nvSpPr>
          <p:cNvPr id="28" name="Rounded Rectangle 27"/>
          <p:cNvSpPr/>
          <p:nvPr/>
        </p:nvSpPr>
        <p:spPr>
          <a:xfrm>
            <a:off x="5946338" y="1196820"/>
            <a:ext cx="2449482" cy="1085290"/>
          </a:xfrm>
          <a:prstGeom prst="roundRect">
            <a:avLst/>
          </a:prstGeom>
          <a:no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p>
        </p:txBody>
      </p:sp>
      <p:sp>
        <p:nvSpPr>
          <p:cNvPr id="29" name="Rectangle 28"/>
          <p:cNvSpPr/>
          <p:nvPr/>
        </p:nvSpPr>
        <p:spPr>
          <a:xfrm>
            <a:off x="6154277" y="1521104"/>
            <a:ext cx="1867427" cy="309217"/>
          </a:xfrm>
          <a:prstGeom prst="rect">
            <a:avLst/>
          </a:prstGeom>
          <a:solidFill>
            <a:schemeClr val="bg1">
              <a:lumMod val="8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dirty="0">
                <a:solidFill>
                  <a:schemeClr val="tx1"/>
                </a:solidFill>
              </a:rPr>
              <a:t>drivers</a:t>
            </a:r>
            <a:endParaRPr lang="it-IT" sz="1600" dirty="0">
              <a:solidFill>
                <a:schemeClr val="tx1"/>
              </a:solidFill>
            </a:endParaRPr>
          </a:p>
        </p:txBody>
      </p:sp>
      <p:sp>
        <p:nvSpPr>
          <p:cNvPr id="30" name="TextBox 29"/>
          <p:cNvSpPr txBox="1"/>
          <p:nvPr/>
        </p:nvSpPr>
        <p:spPr>
          <a:xfrm>
            <a:off x="7521524" y="1270763"/>
            <a:ext cx="561372" cy="261610"/>
          </a:xfrm>
          <a:prstGeom prst="rect">
            <a:avLst/>
          </a:prstGeom>
          <a:noFill/>
        </p:spPr>
        <p:txBody>
          <a:bodyPr wrap="none" rtlCol="0">
            <a:spAutoFit/>
          </a:bodyPr>
          <a:lstStyle/>
          <a:p>
            <a:r>
              <a:rPr lang="en-US" sz="1100" dirty="0" smtClean="0"/>
              <a:t>Robot</a:t>
            </a:r>
            <a:endParaRPr lang="it-IT" sz="1100" dirty="0"/>
          </a:p>
        </p:txBody>
      </p:sp>
      <p:sp>
        <p:nvSpPr>
          <p:cNvPr id="31" name="TextBox 30"/>
          <p:cNvSpPr txBox="1"/>
          <p:nvPr/>
        </p:nvSpPr>
        <p:spPr>
          <a:xfrm>
            <a:off x="6154504" y="1894074"/>
            <a:ext cx="1871470" cy="139451"/>
          </a:xfrm>
          <a:prstGeom prst="rect">
            <a:avLst/>
          </a:prstGeo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vl1pPr algn="ctr">
              <a:defRPr sz="1100"/>
            </a:lvl1pPr>
          </a:lstStyle>
          <a:p>
            <a:r>
              <a:rPr lang="en-US" dirty="0"/>
              <a:t>middleware</a:t>
            </a:r>
            <a:endParaRPr lang="it-IT" dirty="0"/>
          </a:p>
        </p:txBody>
      </p:sp>
      <p:sp>
        <p:nvSpPr>
          <p:cNvPr id="32" name="TextBox 31"/>
          <p:cNvSpPr txBox="1"/>
          <p:nvPr/>
        </p:nvSpPr>
        <p:spPr>
          <a:xfrm>
            <a:off x="7120554" y="2087943"/>
            <a:ext cx="919566" cy="137431"/>
          </a:xfrm>
          <a:prstGeom prst="rect">
            <a:avLst/>
          </a:prstGeo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vl1pPr algn="ctr">
              <a:defRPr sz="1100"/>
            </a:lvl1pPr>
          </a:lstStyle>
          <a:p>
            <a:r>
              <a:rPr lang="en-US" dirty="0"/>
              <a:t>hardware</a:t>
            </a:r>
            <a:endParaRPr lang="it-IT" dirty="0"/>
          </a:p>
        </p:txBody>
      </p:sp>
      <p:pic>
        <p:nvPicPr>
          <p:cNvPr id="33" name="Picture 3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8051537" y="1866365"/>
            <a:ext cx="303864" cy="335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Up-Down Arrow 33"/>
          <p:cNvSpPr/>
          <p:nvPr/>
        </p:nvSpPr>
        <p:spPr>
          <a:xfrm rot="16200000">
            <a:off x="5492648" y="1626447"/>
            <a:ext cx="192053" cy="59294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948710"/>
      </p:ext>
    </p:extLst>
  </p:cSld>
  <p:clrMapOvr>
    <a:masterClrMapping/>
  </p:clrMapOvr>
</p:sld>
</file>

<file path=ppt/theme/theme1.xml><?xml version="1.0" encoding="utf-8"?>
<a:theme xmlns:a="http://schemas.openxmlformats.org/drawingml/2006/main" name="Cover-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ver-small-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over-no-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iit-model-169</Template>
  <TotalTime>1406</TotalTime>
  <Words>2881</Words>
  <Application>Microsoft Office PowerPoint</Application>
  <PresentationFormat>On-screen Show (16:9)</PresentationFormat>
  <Paragraphs>885</Paragraphs>
  <Slides>72</Slides>
  <Notes>3</Notes>
  <HiddenSlides>0</HiddenSlides>
  <MMClips>3</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72</vt:i4>
      </vt:variant>
    </vt:vector>
  </HeadingPairs>
  <TitlesOfParts>
    <vt:vector size="79" baseType="lpstr">
      <vt:lpstr>Arial</vt:lpstr>
      <vt:lpstr>Calibri</vt:lpstr>
      <vt:lpstr>Courier New</vt:lpstr>
      <vt:lpstr>Source Sans Pro</vt:lpstr>
      <vt:lpstr>Cover-logo</vt:lpstr>
      <vt:lpstr>Cover-small-logo</vt:lpstr>
      <vt:lpstr>Cover-no-logo</vt:lpstr>
      <vt:lpstr>Component based software development &amp; software middleware</vt:lpstr>
      <vt:lpstr>PowerPoint Presentation</vt:lpstr>
      <vt:lpstr>PowerPoint Presentation</vt:lpstr>
      <vt:lpstr>System Integration</vt:lpstr>
      <vt:lpstr>Key issues</vt:lpstr>
      <vt:lpstr>Approach</vt:lpstr>
      <vt:lpstr>Component driven software development</vt:lpstr>
      <vt:lpstr>PowerPoint Presentation</vt:lpstr>
      <vt:lpstr>PowerPoint Presentation</vt:lpstr>
      <vt:lpstr>Component driven development</vt:lpstr>
      <vt:lpstr>Middleware: general concepts</vt:lpstr>
      <vt:lpstr>Information sharing model</vt:lpstr>
      <vt:lpstr>Serialization</vt:lpstr>
      <vt:lpstr>Serialization</vt:lpstr>
      <vt:lpstr>Interface Definition Language</vt:lpstr>
      <vt:lpstr>Communication model</vt:lpstr>
      <vt:lpstr>Timing in RPC</vt:lpstr>
      <vt:lpstr>Decoupling in publish-subscribe</vt:lpstr>
      <vt:lpstr>PowerPoint Presentation</vt:lpstr>
      <vt:lpstr>Data storage (persistency)</vt:lpstr>
      <vt:lpstr>Reducing latency/memory copies</vt:lpstr>
      <vt:lpstr>Reducing latency/memory copies</vt:lpstr>
      <vt:lpstr>Reducing latency/memory copies</vt:lpstr>
      <vt:lpstr>Reducing latency/memory copies</vt:lpstr>
      <vt:lpstr>Reducing latency/memory copies</vt:lpstr>
      <vt:lpstr>Reducing latency/memory copies</vt:lpstr>
      <vt:lpstr>Which Middleware</vt:lpstr>
      <vt:lpstr>ICE/CORBA/COM-DCOM</vt:lpstr>
      <vt:lpstr>PowerPoint Presentation</vt:lpstr>
      <vt:lpstr>OROCOS: Open Robot Control Software</vt:lpstr>
      <vt:lpstr>PowerPoint Presentation</vt:lpstr>
      <vt:lpstr>Component lifecycle</vt:lpstr>
      <vt:lpstr>Model Driven Software Engineering</vt:lpstr>
      <vt:lpstr>PowerPoint Presentation</vt:lpstr>
      <vt:lpstr>PowerPoint Presentation</vt:lpstr>
      <vt:lpstr>YARP/ROS</vt:lpstr>
      <vt:lpstr>YARP approach</vt:lpstr>
      <vt:lpstr>PowerPoint Presentation</vt:lpstr>
      <vt:lpstr>YARP/ROS comparison</vt:lpstr>
      <vt:lpstr>Data Distribution Service</vt:lpstr>
      <vt:lpstr>Robot Abstraction Layer</vt:lpstr>
      <vt:lpstr>Robot Abstraction Layer</vt:lpstr>
      <vt:lpstr>PowerPoint Presentation</vt:lpstr>
      <vt:lpstr>Similar approachers</vt:lpstr>
      <vt:lpstr>Why Channel Prioritization (QoS)</vt:lpstr>
      <vt:lpstr>PowerPoint Presentation</vt:lpstr>
      <vt:lpstr>Channel prioritization</vt:lpstr>
      <vt:lpstr>PowerPoint Presentation</vt:lpstr>
      <vt:lpstr>PowerPoint Presentation</vt:lpstr>
      <vt:lpstr>An application</vt:lpstr>
      <vt:lpstr>References</vt:lpstr>
      <vt:lpstr>PowerPoint Presentation</vt:lpstr>
      <vt:lpstr>Threads and scheduling, quick overview</vt:lpstr>
      <vt:lpstr>Interfaces</vt:lpstr>
      <vt:lpstr>Carrier plugins</vt:lpstr>
      <vt:lpstr>More on YARP-ROS (1)</vt:lpstr>
      <vt:lpstr>PowerPoint Presentation</vt:lpstr>
      <vt:lpstr>PowerPoint Presentation</vt:lpstr>
      <vt:lpstr>PowerPoint Presentation</vt:lpstr>
      <vt:lpstr>Port monitor</vt:lpstr>
      <vt:lpstr>PowerPoint Presentation</vt:lpstr>
      <vt:lpstr>Why Channel Prioritization (QoS)</vt:lpstr>
      <vt:lpstr>PowerPoint Presentation</vt:lpstr>
      <vt:lpstr>Channel prioritization</vt:lpstr>
      <vt:lpstr>PowerPoint Presentation</vt:lpstr>
      <vt:lpstr>PowerPoint Presentation</vt:lpstr>
      <vt:lpstr>PowerPoint Presentation</vt:lpstr>
      <vt:lpstr>Comparison with DDS</vt:lpstr>
      <vt:lpstr>Comparison with DDS</vt:lpstr>
      <vt:lpstr>An application</vt:lpstr>
      <vt:lpstr>Acknowledgements</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Lorenzo Natale</dc:creator>
  <cp:lastModifiedBy>Lorenzo Natale</cp:lastModifiedBy>
  <cp:revision>142</cp:revision>
  <dcterms:created xsi:type="dcterms:W3CDTF">2016-07-05T10:43:30Z</dcterms:created>
  <dcterms:modified xsi:type="dcterms:W3CDTF">2017-01-29T18:31:33Z</dcterms:modified>
</cp:coreProperties>
</file>